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307" r:id="rId5"/>
    <p:sldId id="336" r:id="rId6"/>
    <p:sldId id="308" r:id="rId7"/>
    <p:sldId id="309" r:id="rId8"/>
    <p:sldId id="311" r:id="rId9"/>
    <p:sldId id="310" r:id="rId10"/>
    <p:sldId id="312" r:id="rId11"/>
    <p:sldId id="314" r:id="rId12"/>
    <p:sldId id="313" r:id="rId13"/>
    <p:sldId id="315" r:id="rId14"/>
    <p:sldId id="288" r:id="rId15"/>
    <p:sldId id="258" r:id="rId16"/>
    <p:sldId id="259" r:id="rId17"/>
    <p:sldId id="260" r:id="rId18"/>
    <p:sldId id="261" r:id="rId19"/>
    <p:sldId id="267" r:id="rId20"/>
    <p:sldId id="292" r:id="rId21"/>
    <p:sldId id="269" r:id="rId22"/>
    <p:sldId id="270" r:id="rId23"/>
    <p:sldId id="271" r:id="rId24"/>
    <p:sldId id="272" r:id="rId25"/>
    <p:sldId id="273" r:id="rId26"/>
    <p:sldId id="276" r:id="rId27"/>
    <p:sldId id="290" r:id="rId28"/>
    <p:sldId id="291" r:id="rId29"/>
    <p:sldId id="289" r:id="rId30"/>
    <p:sldId id="277" r:id="rId31"/>
    <p:sldId id="280" r:id="rId32"/>
    <p:sldId id="263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isong" initials="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FC611"/>
    <a:srgbClr val="FFFF99"/>
    <a:srgbClr val="FFFFCC"/>
    <a:srgbClr val="B9A1A1"/>
    <a:srgbClr val="AD2D17"/>
    <a:srgbClr val="A92F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6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99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commentAuthors" Target="commentAuthors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#1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#2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#3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#1">
  <dgm:title val=""/>
  <dgm:desc val=""/>
  <dgm:catLst>
    <dgm:cat type="colorful" pri="10300"/>
  </dgm:catLst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4DB3CD-F0EC-4736-9B94-C6939715D5D5}" type="doc">
      <dgm:prSet loTypeId="urn:microsoft.com/office/officeart/2005/8/layout/process1" loCatId="process" qsTypeId="urn:microsoft.com/office/officeart/2005/8/quickstyle/simple1#1" qsCatId="simple" csTypeId="urn:microsoft.com/office/officeart/2005/8/colors/colorful2#1" csCatId="colorful" phldr="1"/>
      <dgm:spPr/>
      <dgm:t>
        <a:bodyPr/>
        <a:lstStyle/>
        <a:p>
          <a:endParaRPr lang="zh-CN" altLang="en-US"/>
        </a:p>
      </dgm:t>
    </dgm:pt>
    <dgm:pt modelId="{E735D637-7B58-4028-B22D-468DA52E0EE3}">
      <dgm:prSet custT="1"/>
      <dgm:spPr/>
      <dgm:t>
        <a:bodyPr/>
        <a:lstStyle/>
        <a:p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建立关系：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反应式系统下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SNC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（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）与</a:t>
          </a:r>
          <a:r>
            <a:rPr lang="en-US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和𝝁</a:t>
          </a:r>
          <a:r>
            <a:rPr lang="en-US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-calculus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的遗忘理论之间的关系</a:t>
          </a:r>
          <a:endParaRPr lang="zh-CN" sz="18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4D6F9B3B-C4BB-4774-B88E-F5E5E639A28C}" cxnId="{519EC520-8B5D-4746-BCCF-A3359EA0594F}" type="parTrans">
      <dgm:prSet/>
      <dgm:spPr/>
      <dgm:t>
        <a:bodyPr/>
        <a:lstStyle/>
        <a:p>
          <a:endParaRPr lang="zh-CN" altLang="en-US"/>
        </a:p>
      </dgm:t>
    </dgm:pt>
    <dgm:pt modelId="{86664A98-F9B4-4FE6-8D63-DA17A120A388}" cxnId="{519EC520-8B5D-4746-BCCF-A3359EA0594F}" type="sibTrans">
      <dgm:prSet/>
      <dgm:spPr/>
      <dgm:t>
        <a:bodyPr/>
        <a:lstStyle/>
        <a:p>
          <a:endParaRPr lang="zh-CN" altLang="en-US"/>
        </a:p>
      </dgm:t>
    </dgm:pt>
    <dgm:pt modelId="{A1BD8C56-0065-421B-AEA1-251B07CBC3D1}">
      <dgm:prSet custT="1"/>
      <dgm:spPr/>
      <dgm:t>
        <a:bodyPr/>
        <a:lstStyle/>
        <a:p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提出算法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：现有算法有基于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SOQE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的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Ackermann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引理和消解（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Resolution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）方法，以及命题逻辑中的变量替代方法</a:t>
          </a:r>
        </a:p>
        <a:p>
          <a:endParaRPr lang="zh-CN" sz="18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15761F5F-061A-41F9-98C7-EAF39179A90F}" cxnId="{078BD302-6FAD-4E7E-AD6F-910946A7C900}" type="parTrans">
      <dgm:prSet/>
      <dgm:spPr/>
      <dgm:t>
        <a:bodyPr/>
        <a:lstStyle/>
        <a:p>
          <a:endParaRPr lang="zh-CN" altLang="en-US"/>
        </a:p>
      </dgm:t>
    </dgm:pt>
    <dgm:pt modelId="{253FB2B7-0D9D-412B-9CAF-52F309A2D7CF}" cxnId="{078BD302-6FAD-4E7E-AD6F-910946A7C900}" type="sibTrans">
      <dgm:prSet/>
      <dgm:spPr/>
      <dgm:t>
        <a:bodyPr/>
        <a:lstStyle/>
        <a:p>
          <a:endParaRPr lang="zh-CN" altLang="en-US"/>
        </a:p>
      </dgm:t>
    </dgm:pt>
    <dgm:pt modelId="{96158C61-C3DE-40BB-8A7E-91EB8A1A74E0}">
      <dgm:prSet custT="1"/>
      <dgm:spPr/>
      <dgm:t>
        <a:bodyPr/>
        <a:lstStyle/>
        <a:p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算法实现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：拟从逻辑程序的角度实现</a:t>
          </a:r>
        </a:p>
      </dgm:t>
    </dgm:pt>
    <dgm:pt modelId="{ECCC3DD9-7BA8-49A8-9D45-A1B902BA23E0}" cxnId="{8D044572-E18F-4900-B808-5BD1E7FC753A}" type="parTrans">
      <dgm:prSet/>
      <dgm:spPr/>
      <dgm:t>
        <a:bodyPr/>
        <a:lstStyle/>
        <a:p>
          <a:endParaRPr lang="zh-CN" altLang="en-US"/>
        </a:p>
      </dgm:t>
    </dgm:pt>
    <dgm:pt modelId="{6B0520FF-C4BD-41B2-BDB7-669CEF48446B}" cxnId="{8D044572-E18F-4900-B808-5BD1E7FC753A}" type="sibTrans">
      <dgm:prSet/>
      <dgm:spPr/>
      <dgm:t>
        <a:bodyPr/>
        <a:lstStyle/>
        <a:p>
          <a:endParaRPr lang="zh-CN" altLang="en-US"/>
        </a:p>
      </dgm:t>
    </dgm:pt>
    <dgm:pt modelId="{806976BA-103E-40D7-A8C3-DC09055AC820}">
      <dgm:prSet custT="1"/>
      <dgm:spPr/>
      <dgm:t>
        <a:bodyPr/>
        <a:lstStyle/>
        <a:p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实验：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随机产生公式做实验，以实验结果驱动系统的优化</a:t>
          </a:r>
          <a:endParaRPr lang="zh-CN" altLang="en-US" sz="18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72B0BB7C-B921-4776-BA27-9E3F8BA432B2}" cxnId="{BE0F8F2B-FE8F-45AA-AFD0-DC4A7165EA99}" type="parTrans">
      <dgm:prSet/>
      <dgm:spPr/>
      <dgm:t>
        <a:bodyPr/>
        <a:lstStyle/>
        <a:p>
          <a:endParaRPr lang="zh-CN" altLang="en-US"/>
        </a:p>
      </dgm:t>
    </dgm:pt>
    <dgm:pt modelId="{DD82BAF8-9EF1-4EDC-A162-9C6004898972}" cxnId="{BE0F8F2B-FE8F-45AA-AFD0-DC4A7165EA99}" type="sibTrans">
      <dgm:prSet/>
      <dgm:spPr/>
      <dgm:t>
        <a:bodyPr/>
        <a:lstStyle/>
        <a:p>
          <a:endParaRPr lang="zh-CN" altLang="en-US"/>
        </a:p>
      </dgm:t>
    </dgm:pt>
    <dgm:pt modelId="{BA5E1130-6828-4FF8-9AD0-3E02AB7AE4A9}" type="pres">
      <dgm:prSet presAssocID="{374DB3CD-F0EC-4736-9B94-C6939715D5D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B4C0E9B-FC4B-4EF3-BABB-88E320C9FCB7}" type="pres">
      <dgm:prSet presAssocID="{E735D637-7B58-4028-B22D-468DA52E0EE3}" presName="node" presStyleLbl="node1" presStyleIdx="0" presStyleCnt="4" custScaleX="108239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85917D-7FB2-4825-AC81-D837F3575B5D}" type="pres">
      <dgm:prSet presAssocID="{86664A98-F9B4-4FE6-8D63-DA17A120A388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2E98E66C-D8FD-4B2D-9C72-FAA74D076872}" type="pres">
      <dgm:prSet presAssocID="{86664A98-F9B4-4FE6-8D63-DA17A120A388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C4FFDF50-BC8E-4B93-8C0C-0BA02DE302D1}" type="pres">
      <dgm:prSet presAssocID="{A1BD8C56-0065-421B-AEA1-251B07CBC3D1}" presName="node" presStyleLbl="node1" presStyleIdx="1" presStyleCnt="4" custScaleX="112172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B16839E-3CF7-4A2B-BD02-D03991DA0562}" type="pres">
      <dgm:prSet presAssocID="{253FB2B7-0D9D-412B-9CAF-52F309A2D7CF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B9003B04-F3E6-48BA-B289-C06B3933AF26}" type="pres">
      <dgm:prSet presAssocID="{253FB2B7-0D9D-412B-9CAF-52F309A2D7CF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8D0553B0-3D28-4441-877F-5F5ED5C9B137}" type="pres">
      <dgm:prSet presAssocID="{96158C61-C3DE-40BB-8A7E-91EB8A1A74E0}" presName="node" presStyleLbl="node1" presStyleIdx="2" presStyleCnt="4" custScaleX="109453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2259B77-54CA-46DB-8D16-36C5CBD01726}" type="pres">
      <dgm:prSet presAssocID="{6B0520FF-C4BD-41B2-BDB7-669CEF48446B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C7DCDE0B-F6F9-4393-9C2C-E646C0CDB992}" type="pres">
      <dgm:prSet presAssocID="{6B0520FF-C4BD-41B2-BDB7-669CEF48446B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80BF0E8B-4579-403C-BD33-46924A5C429C}" type="pres">
      <dgm:prSet presAssocID="{806976BA-103E-40D7-A8C3-DC09055AC820}" presName="node" presStyleLbl="node1" presStyleIdx="3" presStyleCnt="4" custScaleX="112516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19EC520-8B5D-4746-BCCF-A3359EA0594F}" srcId="{374DB3CD-F0EC-4736-9B94-C6939715D5D5}" destId="{E735D637-7B58-4028-B22D-468DA52E0EE3}" srcOrd="0" destOrd="0" parTransId="{4D6F9B3B-C4BB-4774-B88E-F5E5E639A28C}" sibTransId="{86664A98-F9B4-4FE6-8D63-DA17A120A388}"/>
    <dgm:cxn modelId="{BCFD2716-05EE-4DB2-805F-8432BEB8790F}" type="presOf" srcId="{6B0520FF-C4BD-41B2-BDB7-669CEF48446B}" destId="{C7DCDE0B-F6F9-4393-9C2C-E646C0CDB992}" srcOrd="1" destOrd="0" presId="urn:microsoft.com/office/officeart/2005/8/layout/process1"/>
    <dgm:cxn modelId="{1A44BDF4-3185-42BA-B568-5AFDB8D643CF}" type="presOf" srcId="{A1BD8C56-0065-421B-AEA1-251B07CBC3D1}" destId="{C4FFDF50-BC8E-4B93-8C0C-0BA02DE302D1}" srcOrd="0" destOrd="0" presId="urn:microsoft.com/office/officeart/2005/8/layout/process1"/>
    <dgm:cxn modelId="{BE0F8F2B-FE8F-45AA-AFD0-DC4A7165EA99}" srcId="{374DB3CD-F0EC-4736-9B94-C6939715D5D5}" destId="{806976BA-103E-40D7-A8C3-DC09055AC820}" srcOrd="3" destOrd="0" parTransId="{72B0BB7C-B921-4776-BA27-9E3F8BA432B2}" sibTransId="{DD82BAF8-9EF1-4EDC-A162-9C6004898972}"/>
    <dgm:cxn modelId="{4AE09896-6E2D-432F-B2AC-CBDEBB5178A0}" type="presOf" srcId="{86664A98-F9B4-4FE6-8D63-DA17A120A388}" destId="{8285917D-7FB2-4825-AC81-D837F3575B5D}" srcOrd="0" destOrd="0" presId="urn:microsoft.com/office/officeart/2005/8/layout/process1"/>
    <dgm:cxn modelId="{86929A2F-B9EC-4BC5-A073-30186F947428}" type="presOf" srcId="{E735D637-7B58-4028-B22D-468DA52E0EE3}" destId="{BB4C0E9B-FC4B-4EF3-BABB-88E320C9FCB7}" srcOrd="0" destOrd="0" presId="urn:microsoft.com/office/officeart/2005/8/layout/process1"/>
    <dgm:cxn modelId="{8D044572-E18F-4900-B808-5BD1E7FC753A}" srcId="{374DB3CD-F0EC-4736-9B94-C6939715D5D5}" destId="{96158C61-C3DE-40BB-8A7E-91EB8A1A74E0}" srcOrd="2" destOrd="0" parTransId="{ECCC3DD9-7BA8-49A8-9D45-A1B902BA23E0}" sibTransId="{6B0520FF-C4BD-41B2-BDB7-669CEF48446B}"/>
    <dgm:cxn modelId="{A60BC114-0CCF-44B9-A10A-A7E49D34E927}" type="presOf" srcId="{6B0520FF-C4BD-41B2-BDB7-669CEF48446B}" destId="{42259B77-54CA-46DB-8D16-36C5CBD01726}" srcOrd="0" destOrd="0" presId="urn:microsoft.com/office/officeart/2005/8/layout/process1"/>
    <dgm:cxn modelId="{1A4461F5-8770-4083-AA1D-F825AD852DCE}" type="presOf" srcId="{86664A98-F9B4-4FE6-8D63-DA17A120A388}" destId="{2E98E66C-D8FD-4B2D-9C72-FAA74D076872}" srcOrd="1" destOrd="0" presId="urn:microsoft.com/office/officeart/2005/8/layout/process1"/>
    <dgm:cxn modelId="{7F1DBBE5-B447-4A2B-9278-6EF0AC6ED2C9}" type="presOf" srcId="{374DB3CD-F0EC-4736-9B94-C6939715D5D5}" destId="{BA5E1130-6828-4FF8-9AD0-3E02AB7AE4A9}" srcOrd="0" destOrd="0" presId="urn:microsoft.com/office/officeart/2005/8/layout/process1"/>
    <dgm:cxn modelId="{E05DD6A0-B099-4522-A8FF-41D21223E1EE}" type="presOf" srcId="{253FB2B7-0D9D-412B-9CAF-52F309A2D7CF}" destId="{3B16839E-3CF7-4A2B-BD02-D03991DA0562}" srcOrd="0" destOrd="0" presId="urn:microsoft.com/office/officeart/2005/8/layout/process1"/>
    <dgm:cxn modelId="{0CD16003-040C-4DAD-8244-963EC2B2D08D}" type="presOf" srcId="{96158C61-C3DE-40BB-8A7E-91EB8A1A74E0}" destId="{8D0553B0-3D28-4441-877F-5F5ED5C9B137}" srcOrd="0" destOrd="0" presId="urn:microsoft.com/office/officeart/2005/8/layout/process1"/>
    <dgm:cxn modelId="{F529E0D7-D52E-4232-83BB-48E7CD25FE27}" type="presOf" srcId="{253FB2B7-0D9D-412B-9CAF-52F309A2D7CF}" destId="{B9003B04-F3E6-48BA-B289-C06B3933AF26}" srcOrd="1" destOrd="0" presId="urn:microsoft.com/office/officeart/2005/8/layout/process1"/>
    <dgm:cxn modelId="{078BD302-6FAD-4E7E-AD6F-910946A7C900}" srcId="{374DB3CD-F0EC-4736-9B94-C6939715D5D5}" destId="{A1BD8C56-0065-421B-AEA1-251B07CBC3D1}" srcOrd="1" destOrd="0" parTransId="{15761F5F-061A-41F9-98C7-EAF39179A90F}" sibTransId="{253FB2B7-0D9D-412B-9CAF-52F309A2D7CF}"/>
    <dgm:cxn modelId="{6CB9541C-1F6C-4A97-9219-E5E6D1C057C7}" type="presOf" srcId="{806976BA-103E-40D7-A8C3-DC09055AC820}" destId="{80BF0E8B-4579-403C-BD33-46924A5C429C}" srcOrd="0" destOrd="0" presId="urn:microsoft.com/office/officeart/2005/8/layout/process1"/>
    <dgm:cxn modelId="{ABBFB763-3CA7-4148-A651-D0B236EEFF80}" type="presParOf" srcId="{BA5E1130-6828-4FF8-9AD0-3E02AB7AE4A9}" destId="{BB4C0E9B-FC4B-4EF3-BABB-88E320C9FCB7}" srcOrd="0" destOrd="0" presId="urn:microsoft.com/office/officeart/2005/8/layout/process1"/>
    <dgm:cxn modelId="{C7F9EFAC-5979-42D3-8E7C-C5C07C8A86C1}" type="presParOf" srcId="{BA5E1130-6828-4FF8-9AD0-3E02AB7AE4A9}" destId="{8285917D-7FB2-4825-AC81-D837F3575B5D}" srcOrd="1" destOrd="0" presId="urn:microsoft.com/office/officeart/2005/8/layout/process1"/>
    <dgm:cxn modelId="{D11518E9-A184-4DFA-871A-6EB24F52F47B}" type="presParOf" srcId="{8285917D-7FB2-4825-AC81-D837F3575B5D}" destId="{2E98E66C-D8FD-4B2D-9C72-FAA74D076872}" srcOrd="0" destOrd="0" presId="urn:microsoft.com/office/officeart/2005/8/layout/process1"/>
    <dgm:cxn modelId="{59A905A9-AC78-463D-AB35-9DCFFE60D3DC}" type="presParOf" srcId="{BA5E1130-6828-4FF8-9AD0-3E02AB7AE4A9}" destId="{C4FFDF50-BC8E-4B93-8C0C-0BA02DE302D1}" srcOrd="2" destOrd="0" presId="urn:microsoft.com/office/officeart/2005/8/layout/process1"/>
    <dgm:cxn modelId="{23BB74A5-1AFB-43B0-891F-073B11D84E68}" type="presParOf" srcId="{BA5E1130-6828-4FF8-9AD0-3E02AB7AE4A9}" destId="{3B16839E-3CF7-4A2B-BD02-D03991DA0562}" srcOrd="3" destOrd="0" presId="urn:microsoft.com/office/officeart/2005/8/layout/process1"/>
    <dgm:cxn modelId="{BFC29A61-DA5E-4ABC-899C-573EE34EE54E}" type="presParOf" srcId="{3B16839E-3CF7-4A2B-BD02-D03991DA0562}" destId="{B9003B04-F3E6-48BA-B289-C06B3933AF26}" srcOrd="0" destOrd="0" presId="urn:microsoft.com/office/officeart/2005/8/layout/process1"/>
    <dgm:cxn modelId="{EA942E3A-13A2-4910-AB0B-9947A314B432}" type="presParOf" srcId="{BA5E1130-6828-4FF8-9AD0-3E02AB7AE4A9}" destId="{8D0553B0-3D28-4441-877F-5F5ED5C9B137}" srcOrd="4" destOrd="0" presId="urn:microsoft.com/office/officeart/2005/8/layout/process1"/>
    <dgm:cxn modelId="{C20496E6-DBA4-4B8B-A8CF-AE6BCDA5C260}" type="presParOf" srcId="{BA5E1130-6828-4FF8-9AD0-3E02AB7AE4A9}" destId="{42259B77-54CA-46DB-8D16-36C5CBD01726}" srcOrd="5" destOrd="0" presId="urn:microsoft.com/office/officeart/2005/8/layout/process1"/>
    <dgm:cxn modelId="{044006EA-B4B9-4A97-9BEB-6CBB9E03C7EF}" type="presParOf" srcId="{42259B77-54CA-46DB-8D16-36C5CBD01726}" destId="{C7DCDE0B-F6F9-4393-9C2C-E646C0CDB992}" srcOrd="0" destOrd="0" presId="urn:microsoft.com/office/officeart/2005/8/layout/process1"/>
    <dgm:cxn modelId="{5C76E6EB-423A-403A-AD4E-E27EA91711F5}" type="presParOf" srcId="{BA5E1130-6828-4FF8-9AD0-3E02AB7AE4A9}" destId="{80BF0E8B-4579-403C-BD33-46924A5C429C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BB02DE-3D19-4673-BA3F-570C9B3B4376}" type="doc">
      <dgm:prSet loTypeId="urn:microsoft.com/office/officeart/2005/8/layout/pyramid2#1" loCatId="pyramid" qsTypeId="urn:microsoft.com/office/officeart/2005/8/quickstyle/simple1#2" qsCatId="simple" csTypeId="urn:microsoft.com/office/officeart/2005/8/colors/colorful2#2" csCatId="colorful" phldr="1"/>
      <dgm:spPr/>
      <dgm:t>
        <a:bodyPr/>
        <a:lstStyle/>
        <a:p>
          <a:endParaRPr lang="zh-CN" altLang="en-US"/>
        </a:p>
      </dgm:t>
    </dgm:pt>
    <dgm:pt modelId="{8881BEBC-4DD8-4BDA-92C3-8CBD2435DB1A}">
      <dgm:prSet/>
      <dgm:spPr/>
      <dgm:t>
        <a:bodyPr/>
        <a:lstStyle/>
        <a:p>
          <a:r>
            <a:rPr lang="zh-CN" b="1" dirty="0">
              <a:latin typeface="仿宋" panose="02010609060101010101" pitchFamily="49" charset="-122"/>
              <a:ea typeface="仿宋" panose="02010609060101010101" pitchFamily="49" charset="-122"/>
            </a:rPr>
            <a:t>具备一定的研究工作积累和工作成绩能够</a:t>
          </a:r>
          <a:r>
            <a:rPr lang="zh-CN" b="1" dirty="0" smtClean="0">
              <a:latin typeface="仿宋" panose="02010609060101010101" pitchFamily="49" charset="-122"/>
              <a:ea typeface="仿宋" panose="02010609060101010101" pitchFamily="49" charset="-122"/>
            </a:rPr>
            <a:t>支撑</a:t>
          </a:r>
          <a:r>
            <a: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</a:rPr>
            <a:t>课题</a:t>
          </a:r>
          <a:r>
            <a:rPr lang="zh-CN" b="1" dirty="0" smtClean="0">
              <a:latin typeface="仿宋" panose="02010609060101010101" pitchFamily="49" charset="-122"/>
              <a:ea typeface="仿宋" panose="02010609060101010101" pitchFamily="49" charset="-122"/>
            </a:rPr>
            <a:t>研究</a:t>
          </a:r>
          <a:endParaRPr lang="zh-CN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EFC81B09-86F7-49A7-80C5-5F19B14D2021}" cxnId="{1C3BF0E1-373B-4AF5-B681-8A52BD239347}" type="parTrans">
      <dgm:prSet/>
      <dgm:spPr/>
      <dgm:t>
        <a:bodyPr/>
        <a:lstStyle/>
        <a:p>
          <a:endParaRPr lang="zh-CN" altLang="en-US"/>
        </a:p>
      </dgm:t>
    </dgm:pt>
    <dgm:pt modelId="{B5BE4714-4BB6-435C-829C-DE872988212E}" cxnId="{1C3BF0E1-373B-4AF5-B681-8A52BD239347}" type="sibTrans">
      <dgm:prSet/>
      <dgm:spPr/>
      <dgm:t>
        <a:bodyPr/>
        <a:lstStyle/>
        <a:p>
          <a:endParaRPr lang="zh-CN" altLang="en-US"/>
        </a:p>
      </dgm:t>
    </dgm:pt>
    <dgm:pt modelId="{3EEF79A7-A052-4DCB-86CC-63B7D13A6BD8}">
      <dgm:prSet/>
      <dgm:spPr/>
      <dgm:t>
        <a:bodyPr/>
        <a:lstStyle/>
        <a:p>
          <a:r>
            <a:rPr lang="zh-CN" b="1" dirty="0">
              <a:latin typeface="仿宋" panose="02010609060101010101" pitchFamily="49" charset="-122"/>
              <a:ea typeface="仿宋" panose="02010609060101010101" pitchFamily="49" charset="-122"/>
            </a:rPr>
            <a:t>具备良好的科研条件，对可能的困难具备拟解决的途径</a:t>
          </a:r>
          <a:endParaRPr lang="zh-CN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770017FE-8945-473B-96D9-0709014A453E}" cxnId="{A3B022AC-7E0C-422D-BCE2-D0169DF2EA97}" type="parTrans">
      <dgm:prSet/>
      <dgm:spPr/>
      <dgm:t>
        <a:bodyPr/>
        <a:lstStyle/>
        <a:p>
          <a:endParaRPr lang="zh-CN" altLang="en-US"/>
        </a:p>
      </dgm:t>
    </dgm:pt>
    <dgm:pt modelId="{DE74DDB4-A314-4B47-851B-05ED97AB2035}" cxnId="{A3B022AC-7E0C-422D-BCE2-D0169DF2EA97}" type="sibTrans">
      <dgm:prSet/>
      <dgm:spPr/>
      <dgm:t>
        <a:bodyPr/>
        <a:lstStyle/>
        <a:p>
          <a:endParaRPr lang="zh-CN" altLang="en-US"/>
        </a:p>
      </dgm:t>
    </dgm:pt>
    <dgm:pt modelId="{67BB17B7-B606-46DB-A563-69F0AD004FDB}">
      <dgm:prSet/>
      <dgm:spPr/>
      <dgm:t>
        <a:bodyPr/>
        <a:lstStyle/>
        <a:p>
          <a:r>
            <a:rPr lang="zh-CN" b="1" dirty="0">
              <a:latin typeface="仿宋" panose="02010609060101010101" pitchFamily="49" charset="-122"/>
              <a:ea typeface="仿宋" panose="02010609060101010101" pitchFamily="49" charset="-122"/>
            </a:rPr>
            <a:t>针对研究内容拟定了科学可行的研究方案</a:t>
          </a:r>
          <a:endParaRPr lang="zh-CN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1BB5294E-552D-473F-BA79-F817A9F7C5E6}" cxnId="{430F082D-00C0-4DF0-B051-04860626B91F}" type="parTrans">
      <dgm:prSet/>
      <dgm:spPr/>
      <dgm:t>
        <a:bodyPr/>
        <a:lstStyle/>
        <a:p>
          <a:endParaRPr lang="zh-CN" altLang="en-US"/>
        </a:p>
      </dgm:t>
    </dgm:pt>
    <dgm:pt modelId="{32CEBA9C-A441-4AED-8162-273358E0C835}" cxnId="{430F082D-00C0-4DF0-B051-04860626B91F}" type="sibTrans">
      <dgm:prSet/>
      <dgm:spPr/>
      <dgm:t>
        <a:bodyPr/>
        <a:lstStyle/>
        <a:p>
          <a:endParaRPr lang="zh-CN" altLang="en-US"/>
        </a:p>
      </dgm:t>
    </dgm:pt>
    <dgm:pt modelId="{4EEE6FB0-6F05-46A7-B924-A51A58397C8E}">
      <dgm:prSet/>
      <dgm:spPr/>
      <dgm:t>
        <a:bodyPr/>
        <a:lstStyle/>
        <a:p>
          <a:r>
            <a: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</a:rPr>
            <a:t>目前研究进展</a:t>
          </a:r>
          <a:endParaRPr lang="zh-CN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9A28AD04-5CDF-4F96-BBFD-CB61DDEF5037}" cxnId="{58B5ED18-E353-41CE-AEEC-4DEAC0B67241}" type="parTrans">
      <dgm:prSet/>
      <dgm:spPr/>
      <dgm:t>
        <a:bodyPr/>
        <a:lstStyle/>
        <a:p>
          <a:endParaRPr lang="zh-CN" altLang="en-US"/>
        </a:p>
      </dgm:t>
    </dgm:pt>
    <dgm:pt modelId="{120363F7-B5B4-4069-88DF-1FDA966E89DE}" cxnId="{58B5ED18-E353-41CE-AEEC-4DEAC0B67241}" type="sibTrans">
      <dgm:prSet/>
      <dgm:spPr/>
      <dgm:t>
        <a:bodyPr/>
        <a:lstStyle/>
        <a:p>
          <a:endParaRPr lang="zh-CN" altLang="en-US"/>
        </a:p>
      </dgm:t>
    </dgm:pt>
    <dgm:pt modelId="{7DF85303-670A-4772-AE23-8D9DD95709EF}" type="pres">
      <dgm:prSet presAssocID="{EDBB02DE-3D19-4673-BA3F-570C9B3B4376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E5C3B14-BA1F-4F15-B354-DD30D1EE5B9E}" type="pres">
      <dgm:prSet presAssocID="{EDBB02DE-3D19-4673-BA3F-570C9B3B4376}" presName="pyramid" presStyleLbl="node1" presStyleIdx="0" presStyleCnt="1"/>
      <dgm:spPr/>
    </dgm:pt>
    <dgm:pt modelId="{EA300DE8-0A87-4FD4-86BF-4314EFCCD046}" type="pres">
      <dgm:prSet presAssocID="{EDBB02DE-3D19-4673-BA3F-570C9B3B4376}" presName="theList" presStyleCnt="0"/>
      <dgm:spPr/>
    </dgm:pt>
    <dgm:pt modelId="{46432DB1-721D-4222-B566-9C420B465DC0}" type="pres">
      <dgm:prSet presAssocID="{8881BEBC-4DD8-4BDA-92C3-8CBD2435DB1A}" presName="aNode" presStyleLbl="fgAcc1" presStyleIdx="0" presStyleCnt="4" custLinFactNeighborX="-299" custLinFactNeighborY="-5442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1C1C7DA-5B01-4F33-BC68-15EEBD05E793}" type="pres">
      <dgm:prSet presAssocID="{8881BEBC-4DD8-4BDA-92C3-8CBD2435DB1A}" presName="aSpace" presStyleCnt="0"/>
      <dgm:spPr/>
    </dgm:pt>
    <dgm:pt modelId="{2C532291-94B4-4021-8A71-A8AB81AF29FF}" type="pres">
      <dgm:prSet presAssocID="{3EEF79A7-A052-4DCB-86CC-63B7D13A6BD8}" presName="aNode" presStyleLbl="fgAcc1" presStyleIdx="1" presStyleCnt="4" custLinFactNeighborX="-898" custLinFactNeighborY="1190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77FDB0-4E84-428B-BF83-8738D879F14A}" type="pres">
      <dgm:prSet presAssocID="{3EEF79A7-A052-4DCB-86CC-63B7D13A6BD8}" presName="aSpace" presStyleCnt="0"/>
      <dgm:spPr/>
    </dgm:pt>
    <dgm:pt modelId="{2DDBA1D5-1BF0-4152-AD96-2C4E478EFAD0}" type="pres">
      <dgm:prSet presAssocID="{67BB17B7-B606-46DB-A563-69F0AD004FDB}" presName="aNode" presStyleLbl="fgAcc1" presStyleIdx="2" presStyleCnt="4" custLinFactNeighborX="-2395" custLinFactNeighborY="9169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0B18FC2-D51A-4DBE-B33E-0E78B7D1ADD1}" type="pres">
      <dgm:prSet presAssocID="{67BB17B7-B606-46DB-A563-69F0AD004FDB}" presName="aSpace" presStyleCnt="0"/>
      <dgm:spPr/>
    </dgm:pt>
    <dgm:pt modelId="{05A33B49-25F8-4188-8026-AE07AE252080}" type="pres">
      <dgm:prSet presAssocID="{4EEE6FB0-6F05-46A7-B924-A51A58397C8E}" presName="aNode" presStyleLbl="fgAcc1" presStyleIdx="3" presStyleCnt="4" custLinFactY="13325" custLinFactNeighborX="-2096" custLinFactNeighborY="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EC79A9C-5D29-4DA3-AB88-75B1389602C3}" type="pres">
      <dgm:prSet presAssocID="{4EEE6FB0-6F05-46A7-B924-A51A58397C8E}" presName="aSpace" presStyleCnt="0"/>
      <dgm:spPr/>
    </dgm:pt>
  </dgm:ptLst>
  <dgm:cxnLst>
    <dgm:cxn modelId="{58B5ED18-E353-41CE-AEEC-4DEAC0B67241}" srcId="{EDBB02DE-3D19-4673-BA3F-570C9B3B4376}" destId="{4EEE6FB0-6F05-46A7-B924-A51A58397C8E}" srcOrd="3" destOrd="0" parTransId="{9A28AD04-5CDF-4F96-BBFD-CB61DDEF5037}" sibTransId="{120363F7-B5B4-4069-88DF-1FDA966E89DE}"/>
    <dgm:cxn modelId="{E3C8AAC5-D02F-42CE-8B71-D5A3FA2130E4}" type="presOf" srcId="{3EEF79A7-A052-4DCB-86CC-63B7D13A6BD8}" destId="{2C532291-94B4-4021-8A71-A8AB81AF29FF}" srcOrd="0" destOrd="0" presId="urn:microsoft.com/office/officeart/2005/8/layout/pyramid2#1"/>
    <dgm:cxn modelId="{22B0E7D0-938E-4409-8E3B-A997B6125197}" type="presOf" srcId="{EDBB02DE-3D19-4673-BA3F-570C9B3B4376}" destId="{7DF85303-670A-4772-AE23-8D9DD95709EF}" srcOrd="0" destOrd="0" presId="urn:microsoft.com/office/officeart/2005/8/layout/pyramid2#1"/>
    <dgm:cxn modelId="{1C3BF0E1-373B-4AF5-B681-8A52BD239347}" srcId="{EDBB02DE-3D19-4673-BA3F-570C9B3B4376}" destId="{8881BEBC-4DD8-4BDA-92C3-8CBD2435DB1A}" srcOrd="0" destOrd="0" parTransId="{EFC81B09-86F7-49A7-80C5-5F19B14D2021}" sibTransId="{B5BE4714-4BB6-435C-829C-DE872988212E}"/>
    <dgm:cxn modelId="{E4BC07F4-1404-4534-89DC-8115570ABE11}" type="presOf" srcId="{8881BEBC-4DD8-4BDA-92C3-8CBD2435DB1A}" destId="{46432DB1-721D-4222-B566-9C420B465DC0}" srcOrd="0" destOrd="0" presId="urn:microsoft.com/office/officeart/2005/8/layout/pyramid2#1"/>
    <dgm:cxn modelId="{A3B022AC-7E0C-422D-BCE2-D0169DF2EA97}" srcId="{EDBB02DE-3D19-4673-BA3F-570C9B3B4376}" destId="{3EEF79A7-A052-4DCB-86CC-63B7D13A6BD8}" srcOrd="1" destOrd="0" parTransId="{770017FE-8945-473B-96D9-0709014A453E}" sibTransId="{DE74DDB4-A314-4B47-851B-05ED97AB2035}"/>
    <dgm:cxn modelId="{8F6B22F6-2C8F-48C4-840E-D1C55DD6A261}" type="presOf" srcId="{4EEE6FB0-6F05-46A7-B924-A51A58397C8E}" destId="{05A33B49-25F8-4188-8026-AE07AE252080}" srcOrd="0" destOrd="0" presId="urn:microsoft.com/office/officeart/2005/8/layout/pyramid2#1"/>
    <dgm:cxn modelId="{430F082D-00C0-4DF0-B051-04860626B91F}" srcId="{EDBB02DE-3D19-4673-BA3F-570C9B3B4376}" destId="{67BB17B7-B606-46DB-A563-69F0AD004FDB}" srcOrd="2" destOrd="0" parTransId="{1BB5294E-552D-473F-BA79-F817A9F7C5E6}" sibTransId="{32CEBA9C-A441-4AED-8162-273358E0C835}"/>
    <dgm:cxn modelId="{AFC20BAC-EDCC-414E-8AB8-9B89E0815A95}" type="presOf" srcId="{67BB17B7-B606-46DB-A563-69F0AD004FDB}" destId="{2DDBA1D5-1BF0-4152-AD96-2C4E478EFAD0}" srcOrd="0" destOrd="0" presId="urn:microsoft.com/office/officeart/2005/8/layout/pyramid2#1"/>
    <dgm:cxn modelId="{B7809158-A136-4B50-B39F-400572DBF7CC}" type="presParOf" srcId="{7DF85303-670A-4772-AE23-8D9DD95709EF}" destId="{3E5C3B14-BA1F-4F15-B354-DD30D1EE5B9E}" srcOrd="0" destOrd="0" presId="urn:microsoft.com/office/officeart/2005/8/layout/pyramid2#1"/>
    <dgm:cxn modelId="{B0B012DB-C92A-437B-9882-14F2687FF57E}" type="presParOf" srcId="{7DF85303-670A-4772-AE23-8D9DD95709EF}" destId="{EA300DE8-0A87-4FD4-86BF-4314EFCCD046}" srcOrd="1" destOrd="0" presId="urn:microsoft.com/office/officeart/2005/8/layout/pyramid2#1"/>
    <dgm:cxn modelId="{FB7DA9FE-6F0E-4E54-A449-D78DFC7EDE1E}" type="presParOf" srcId="{EA300DE8-0A87-4FD4-86BF-4314EFCCD046}" destId="{46432DB1-721D-4222-B566-9C420B465DC0}" srcOrd="0" destOrd="0" presId="urn:microsoft.com/office/officeart/2005/8/layout/pyramid2#1"/>
    <dgm:cxn modelId="{5321514E-F2F8-4A8B-919E-E5652A76F2DB}" type="presParOf" srcId="{EA300DE8-0A87-4FD4-86BF-4314EFCCD046}" destId="{61C1C7DA-5B01-4F33-BC68-15EEBD05E793}" srcOrd="1" destOrd="0" presId="urn:microsoft.com/office/officeart/2005/8/layout/pyramid2#1"/>
    <dgm:cxn modelId="{EFC1BEC4-46E3-4DD3-815C-9646ECC40944}" type="presParOf" srcId="{EA300DE8-0A87-4FD4-86BF-4314EFCCD046}" destId="{2C532291-94B4-4021-8A71-A8AB81AF29FF}" srcOrd="2" destOrd="0" presId="urn:microsoft.com/office/officeart/2005/8/layout/pyramid2#1"/>
    <dgm:cxn modelId="{92C1064F-866C-4E2B-8CD0-818C60BF69A2}" type="presParOf" srcId="{EA300DE8-0A87-4FD4-86BF-4314EFCCD046}" destId="{D377FDB0-4E84-428B-BF83-8738D879F14A}" srcOrd="3" destOrd="0" presId="urn:microsoft.com/office/officeart/2005/8/layout/pyramid2#1"/>
    <dgm:cxn modelId="{75D97B6C-576C-4931-9655-DF646C7ED6E4}" type="presParOf" srcId="{EA300DE8-0A87-4FD4-86BF-4314EFCCD046}" destId="{2DDBA1D5-1BF0-4152-AD96-2C4E478EFAD0}" srcOrd="4" destOrd="0" presId="urn:microsoft.com/office/officeart/2005/8/layout/pyramid2#1"/>
    <dgm:cxn modelId="{628EA83D-C610-4E80-B5F1-8A7281751D27}" type="presParOf" srcId="{EA300DE8-0A87-4FD4-86BF-4314EFCCD046}" destId="{A0B18FC2-D51A-4DBE-B33E-0E78B7D1ADD1}" srcOrd="5" destOrd="0" presId="urn:microsoft.com/office/officeart/2005/8/layout/pyramid2#1"/>
    <dgm:cxn modelId="{C98BA983-3D63-4EBD-941F-54950127247C}" type="presParOf" srcId="{EA300DE8-0A87-4FD4-86BF-4314EFCCD046}" destId="{05A33B49-25F8-4188-8026-AE07AE252080}" srcOrd="6" destOrd="0" presId="urn:microsoft.com/office/officeart/2005/8/layout/pyramid2#1"/>
    <dgm:cxn modelId="{75FE58C2-24EF-4001-B452-CC2E3BAE36D9}" type="presParOf" srcId="{EA300DE8-0A87-4FD4-86BF-4314EFCCD046}" destId="{FEC79A9C-5D29-4DA3-AB88-75B1389602C3}" srcOrd="7" destOrd="0" presId="urn:microsoft.com/office/officeart/2005/8/layout/pyramid2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4DB3CD-F0EC-4736-9B94-C6939715D5D5}" type="doc">
      <dgm:prSet loTypeId="urn:microsoft.com/office/officeart/2005/8/layout/process1" loCatId="process" qsTypeId="urn:microsoft.com/office/officeart/2005/8/quickstyle/simple1#3" qsCatId="simple" csTypeId="urn:microsoft.com/office/officeart/2005/8/colors/colorful2#3" csCatId="colorful" phldr="1"/>
      <dgm:spPr/>
      <dgm:t>
        <a:bodyPr/>
        <a:lstStyle/>
        <a:p>
          <a:endParaRPr lang="zh-CN" altLang="en-US"/>
        </a:p>
      </dgm:t>
    </dgm:pt>
    <dgm:pt modelId="{E735D637-7B58-4028-B22D-468DA52E0EE3}">
      <dgm:prSet/>
      <dgm:spPr/>
      <dgm:t>
        <a:bodyPr/>
        <a:lstStyle/>
        <a:p>
          <a:r>
            <a:rPr lang="en-US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</a:t>
          </a:r>
          <a:r>
            <a:rPr lang="en-US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μ-</a:t>
          </a: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演算的遗忘理论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：为时态逻辑下的遗忘理论</a:t>
          </a:r>
          <a:r>
            <a:rPr 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提供了一个理论框架</a:t>
          </a:r>
          <a:endParaRPr lang="zh-CN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4D6F9B3B-C4BB-4774-B88E-F5E5E639A28C}" cxnId="{519EC520-8B5D-4746-BCCF-A3359EA0594F}" type="parTrans">
      <dgm:prSet/>
      <dgm:spPr/>
      <dgm:t>
        <a:bodyPr/>
        <a:lstStyle/>
        <a:p>
          <a:endParaRPr lang="zh-CN" altLang="en-US"/>
        </a:p>
      </dgm:t>
    </dgm:pt>
    <dgm:pt modelId="{86664A98-F9B4-4FE6-8D63-DA17A120A388}" cxnId="{519EC520-8B5D-4746-BCCF-A3359EA0594F}" type="sibTrans">
      <dgm:prSet/>
      <dgm:spPr/>
      <dgm:t>
        <a:bodyPr/>
        <a:lstStyle/>
        <a:p>
          <a:endParaRPr lang="zh-CN" altLang="en-US"/>
        </a:p>
      </dgm:t>
    </dgm:pt>
    <dgm:pt modelId="{A1BD8C56-0065-421B-AEA1-251B07CBC3D1}">
      <dgm:prSet/>
      <dgm:spPr/>
      <dgm:t>
        <a:bodyPr/>
        <a:lstStyle/>
        <a:p>
          <a:r>
            <a: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KR &amp; Verification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：本文拟提出反应式系统的</a:t>
          </a:r>
          <a:r>
            <a: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SNC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</a:t>
          </a:r>
          <a:r>
            <a: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，并借助遗忘理论来计算其所对应的</a:t>
          </a:r>
          <a:r>
            <a:rPr lang="en-US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，这架起了</a:t>
          </a:r>
          <a:r>
            <a:rPr lang="en-US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KR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与形式化验证的桥梁</a:t>
          </a:r>
        </a:p>
        <a:p>
          <a:endParaRPr lang="zh-CN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253FB2B7-0D9D-412B-9CAF-52F309A2D7CF}" cxnId="{078BD302-6FAD-4E7E-AD6F-910946A7C900}" type="sibTrans">
      <dgm:prSet/>
      <dgm:spPr/>
      <dgm:t>
        <a:bodyPr/>
        <a:lstStyle/>
        <a:p>
          <a:endParaRPr lang="zh-CN" altLang="en-US"/>
        </a:p>
      </dgm:t>
    </dgm:pt>
    <dgm:pt modelId="{15761F5F-061A-41F9-98C7-EAF39179A90F}" cxnId="{078BD302-6FAD-4E7E-AD6F-910946A7C900}" type="parTrans">
      <dgm:prSet/>
      <dgm:spPr/>
      <dgm:t>
        <a:bodyPr/>
        <a:lstStyle/>
        <a:p>
          <a:endParaRPr lang="zh-CN" altLang="en-US"/>
        </a:p>
      </dgm:t>
    </dgm:pt>
    <dgm:pt modelId="{96158C61-C3DE-40BB-8A7E-91EB8A1A74E0}">
      <dgm:prSet/>
      <dgm:spPr/>
      <dgm:t>
        <a:bodyPr/>
        <a:lstStyle/>
        <a:p>
          <a:r>
            <a:rPr 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本文立于上述所说的理论之上，从实际出发探索了上述方法在形式化方法实例中的应用。</a:t>
          </a:r>
          <a:endParaRPr lang="zh-CN" altLang="en-US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6B0520FF-C4BD-41B2-BDB7-669CEF48446B}" cxnId="{8D044572-E18F-4900-B808-5BD1E7FC753A}" type="sibTrans">
      <dgm:prSet/>
      <dgm:spPr/>
      <dgm:t>
        <a:bodyPr/>
        <a:lstStyle/>
        <a:p>
          <a:endParaRPr lang="zh-CN" altLang="en-US"/>
        </a:p>
      </dgm:t>
    </dgm:pt>
    <dgm:pt modelId="{ECCC3DD9-7BA8-49A8-9D45-A1B902BA23E0}" cxnId="{8D044572-E18F-4900-B808-5BD1E7FC753A}" type="parTrans">
      <dgm:prSet/>
      <dgm:spPr/>
      <dgm:t>
        <a:bodyPr/>
        <a:lstStyle/>
        <a:p>
          <a:endParaRPr lang="zh-CN" altLang="en-US"/>
        </a:p>
      </dgm:t>
    </dgm:pt>
    <dgm:pt modelId="{BA5E1130-6828-4FF8-9AD0-3E02AB7AE4A9}" type="pres">
      <dgm:prSet presAssocID="{374DB3CD-F0EC-4736-9B94-C6939715D5D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B4C0E9B-FC4B-4EF3-BABB-88E320C9FCB7}" type="pres">
      <dgm:prSet presAssocID="{E735D637-7B58-4028-B22D-468DA52E0EE3}" presName="node" presStyleLbl="node1" presStyleIdx="0" presStyleCnt="3" custScaleX="78375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85917D-7FB2-4825-AC81-D837F3575B5D}" type="pres">
      <dgm:prSet presAssocID="{86664A98-F9B4-4FE6-8D63-DA17A120A388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2E98E66C-D8FD-4B2D-9C72-FAA74D076872}" type="pres">
      <dgm:prSet presAssocID="{86664A98-F9B4-4FE6-8D63-DA17A120A388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C4FFDF50-BC8E-4B93-8C0C-0BA02DE302D1}" type="pres">
      <dgm:prSet presAssocID="{A1BD8C56-0065-421B-AEA1-251B07CBC3D1}" presName="node" presStyleLbl="node1" presStyleIdx="1" presStyleCnt="3" custScaleX="77116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B16839E-3CF7-4A2B-BD02-D03991DA0562}" type="pres">
      <dgm:prSet presAssocID="{253FB2B7-0D9D-412B-9CAF-52F309A2D7CF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B9003B04-F3E6-48BA-B289-C06B3933AF26}" type="pres">
      <dgm:prSet presAssocID="{253FB2B7-0D9D-412B-9CAF-52F309A2D7CF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8D0553B0-3D28-4441-877F-5F5ED5C9B137}" type="pres">
      <dgm:prSet presAssocID="{96158C61-C3DE-40BB-8A7E-91EB8A1A74E0}" presName="node" presStyleLbl="node1" presStyleIdx="2" presStyleCnt="3" custScaleX="76175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0677729-515F-4142-B293-F49535A54987}" type="presOf" srcId="{253FB2B7-0D9D-412B-9CAF-52F309A2D7CF}" destId="{3B16839E-3CF7-4A2B-BD02-D03991DA0562}" srcOrd="0" destOrd="0" presId="urn:microsoft.com/office/officeart/2005/8/layout/process1"/>
    <dgm:cxn modelId="{519EC520-8B5D-4746-BCCF-A3359EA0594F}" srcId="{374DB3CD-F0EC-4736-9B94-C6939715D5D5}" destId="{E735D637-7B58-4028-B22D-468DA52E0EE3}" srcOrd="0" destOrd="0" parTransId="{4D6F9B3B-C4BB-4774-B88E-F5E5E639A28C}" sibTransId="{86664A98-F9B4-4FE6-8D63-DA17A120A388}"/>
    <dgm:cxn modelId="{502568EA-22D3-45A4-8348-C3CEB5DCCB49}" type="presOf" srcId="{96158C61-C3DE-40BB-8A7E-91EB8A1A74E0}" destId="{8D0553B0-3D28-4441-877F-5F5ED5C9B137}" srcOrd="0" destOrd="0" presId="urn:microsoft.com/office/officeart/2005/8/layout/process1"/>
    <dgm:cxn modelId="{C7A358DD-ACAC-4DEA-973A-4ADBBF4F6472}" type="presOf" srcId="{374DB3CD-F0EC-4736-9B94-C6939715D5D5}" destId="{BA5E1130-6828-4FF8-9AD0-3E02AB7AE4A9}" srcOrd="0" destOrd="0" presId="urn:microsoft.com/office/officeart/2005/8/layout/process1"/>
    <dgm:cxn modelId="{078BD302-6FAD-4E7E-AD6F-910946A7C900}" srcId="{374DB3CD-F0EC-4736-9B94-C6939715D5D5}" destId="{A1BD8C56-0065-421B-AEA1-251B07CBC3D1}" srcOrd="1" destOrd="0" parTransId="{15761F5F-061A-41F9-98C7-EAF39179A90F}" sibTransId="{253FB2B7-0D9D-412B-9CAF-52F309A2D7CF}"/>
    <dgm:cxn modelId="{424FA061-C82F-4BBA-A130-175A27F22213}" type="presOf" srcId="{E735D637-7B58-4028-B22D-468DA52E0EE3}" destId="{BB4C0E9B-FC4B-4EF3-BABB-88E320C9FCB7}" srcOrd="0" destOrd="0" presId="urn:microsoft.com/office/officeart/2005/8/layout/process1"/>
    <dgm:cxn modelId="{4832325E-829A-4895-B5D7-5A75AB858AEC}" type="presOf" srcId="{86664A98-F9B4-4FE6-8D63-DA17A120A388}" destId="{8285917D-7FB2-4825-AC81-D837F3575B5D}" srcOrd="0" destOrd="0" presId="urn:microsoft.com/office/officeart/2005/8/layout/process1"/>
    <dgm:cxn modelId="{886EC985-1AC3-4563-BB87-92368EDD79EC}" type="presOf" srcId="{86664A98-F9B4-4FE6-8D63-DA17A120A388}" destId="{2E98E66C-D8FD-4B2D-9C72-FAA74D076872}" srcOrd="1" destOrd="0" presId="urn:microsoft.com/office/officeart/2005/8/layout/process1"/>
    <dgm:cxn modelId="{E1783CF4-B441-4223-9B65-36EA6B5C7639}" type="presOf" srcId="{253FB2B7-0D9D-412B-9CAF-52F309A2D7CF}" destId="{B9003B04-F3E6-48BA-B289-C06B3933AF26}" srcOrd="1" destOrd="0" presId="urn:microsoft.com/office/officeart/2005/8/layout/process1"/>
    <dgm:cxn modelId="{8D044572-E18F-4900-B808-5BD1E7FC753A}" srcId="{374DB3CD-F0EC-4736-9B94-C6939715D5D5}" destId="{96158C61-C3DE-40BB-8A7E-91EB8A1A74E0}" srcOrd="2" destOrd="0" parTransId="{ECCC3DD9-7BA8-49A8-9D45-A1B902BA23E0}" sibTransId="{6B0520FF-C4BD-41B2-BDB7-669CEF48446B}"/>
    <dgm:cxn modelId="{A6BAB951-9860-4EE1-8933-55BA27B45C00}" type="presOf" srcId="{A1BD8C56-0065-421B-AEA1-251B07CBC3D1}" destId="{C4FFDF50-BC8E-4B93-8C0C-0BA02DE302D1}" srcOrd="0" destOrd="0" presId="urn:microsoft.com/office/officeart/2005/8/layout/process1"/>
    <dgm:cxn modelId="{D796795B-5989-4CB7-89E9-448D0804948C}" type="presParOf" srcId="{BA5E1130-6828-4FF8-9AD0-3E02AB7AE4A9}" destId="{BB4C0E9B-FC4B-4EF3-BABB-88E320C9FCB7}" srcOrd="0" destOrd="0" presId="urn:microsoft.com/office/officeart/2005/8/layout/process1"/>
    <dgm:cxn modelId="{6931EE52-C9B5-4C66-9E9F-D790759F6E76}" type="presParOf" srcId="{BA5E1130-6828-4FF8-9AD0-3E02AB7AE4A9}" destId="{8285917D-7FB2-4825-AC81-D837F3575B5D}" srcOrd="1" destOrd="0" presId="urn:microsoft.com/office/officeart/2005/8/layout/process1"/>
    <dgm:cxn modelId="{2E0DDF83-9F0C-4037-ACFE-EDD2787930CF}" type="presParOf" srcId="{8285917D-7FB2-4825-AC81-D837F3575B5D}" destId="{2E98E66C-D8FD-4B2D-9C72-FAA74D076872}" srcOrd="0" destOrd="0" presId="urn:microsoft.com/office/officeart/2005/8/layout/process1"/>
    <dgm:cxn modelId="{76502511-4984-4DFE-89A6-AD44FE97AFE9}" type="presParOf" srcId="{BA5E1130-6828-4FF8-9AD0-3E02AB7AE4A9}" destId="{C4FFDF50-BC8E-4B93-8C0C-0BA02DE302D1}" srcOrd="2" destOrd="0" presId="urn:microsoft.com/office/officeart/2005/8/layout/process1"/>
    <dgm:cxn modelId="{5E7D336A-2488-4543-930B-7591BE6D25B6}" type="presParOf" srcId="{BA5E1130-6828-4FF8-9AD0-3E02AB7AE4A9}" destId="{3B16839E-3CF7-4A2B-BD02-D03991DA0562}" srcOrd="3" destOrd="0" presId="urn:microsoft.com/office/officeart/2005/8/layout/process1"/>
    <dgm:cxn modelId="{50F715DD-1AFD-479E-8B48-FE8849E7784F}" type="presParOf" srcId="{3B16839E-3CF7-4A2B-BD02-D03991DA0562}" destId="{B9003B04-F3E6-48BA-B289-C06B3933AF26}" srcOrd="0" destOrd="0" presId="urn:microsoft.com/office/officeart/2005/8/layout/process1"/>
    <dgm:cxn modelId="{C3C6F035-88B2-4BE9-B047-E85259891038}" type="presParOf" srcId="{BA5E1130-6828-4FF8-9AD0-3E02AB7AE4A9}" destId="{8D0553B0-3D28-4441-877F-5F5ED5C9B13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609EB31-83B3-4CB5-9411-6F54E64165CE}" type="doc">
      <dgm:prSet loTypeId="urn:microsoft.com/office/officeart/2009/3/layout/StepUpProcess#1" loCatId="process" qsTypeId="urn:microsoft.com/office/officeart/2005/8/quickstyle/simple1#1" qsCatId="simple" csTypeId="urn:microsoft.com/office/officeart/2005/8/colors/colorful3#1" csCatId="colorful" phldr="1"/>
      <dgm:spPr/>
      <dgm:t>
        <a:bodyPr/>
        <a:lstStyle/>
        <a:p>
          <a:endParaRPr lang="zh-CN" altLang="en-US"/>
        </a:p>
      </dgm:t>
    </dgm:pt>
    <dgm:pt modelId="{AE3F3D01-D080-4D85-B690-0086A72FD387}">
      <dgm:prSet phldrT="[文本]"/>
      <dgm:spPr/>
      <dgm:t>
        <a:bodyPr/>
        <a:lstStyle/>
        <a:p>
          <a:r>
            <a: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课题准备</a:t>
          </a:r>
          <a:endParaRPr lang="zh-CN" altLang="en-US" b="1" dirty="0">
            <a:latin typeface="仿宋" panose="02010609060101010101" pitchFamily="49" charset="-122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4868F715-6FCA-4D92-A058-CD191B8E8820}" cxnId="{BE240611-7F3F-44B3-8ACF-B21BC9F56EE4}" type="parTrans">
      <dgm:prSet/>
      <dgm:spPr/>
      <dgm:t>
        <a:bodyPr/>
        <a:lstStyle/>
        <a:p>
          <a:endParaRPr lang="zh-CN" altLang="en-US"/>
        </a:p>
      </dgm:t>
    </dgm:pt>
    <dgm:pt modelId="{B9480954-6AD3-4C2E-B062-2F40685B5D77}" cxnId="{BE240611-7F3F-44B3-8ACF-B21BC9F56EE4}" type="sibTrans">
      <dgm:prSet/>
      <dgm:spPr/>
      <dgm:t>
        <a:bodyPr/>
        <a:lstStyle/>
        <a:p>
          <a:endParaRPr lang="zh-CN" altLang="en-US"/>
        </a:p>
      </dgm:t>
    </dgm:pt>
    <dgm:pt modelId="{0A4B3007-8C55-493C-9393-8A044E453564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遗忘</a:t>
          </a:r>
          <a:endParaRPr lang="en-US" altLang="zh-CN" b="1" dirty="0" smtClean="0">
            <a:latin typeface="仿宋" panose="02010609060101010101" pitchFamily="49" charset="-122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SNC </a:t>
          </a:r>
          <a:r>
            <a:rPr lang="en-US" altLang="zh-CN" b="1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&amp; WSC</a:t>
          </a:r>
        </a:p>
      </dgm:t>
    </dgm:pt>
    <dgm:pt modelId="{6D8512F1-0462-4423-A3A6-818CD3C2F085}" cxnId="{A0BB7B15-E3B9-4B14-9FD5-35E6015227EB}" type="parTrans">
      <dgm:prSet/>
      <dgm:spPr/>
      <dgm:t>
        <a:bodyPr/>
        <a:lstStyle/>
        <a:p>
          <a:endParaRPr lang="zh-CN" altLang="en-US"/>
        </a:p>
      </dgm:t>
    </dgm:pt>
    <dgm:pt modelId="{B92A7249-B5A1-455A-B9ED-638C51722937}" cxnId="{A0BB7B15-E3B9-4B14-9FD5-35E6015227EB}" type="sibTrans">
      <dgm:prSet/>
      <dgm:spPr/>
      <dgm:t>
        <a:bodyPr/>
        <a:lstStyle/>
        <a:p>
          <a:endParaRPr lang="zh-CN" altLang="en-US"/>
        </a:p>
      </dgm:t>
    </dgm:pt>
    <dgm:pt modelId="{F4605EB9-0AB4-4E16-8C1E-76A0F271522D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CTL</a:t>
          </a:r>
          <a:endParaRPr lang="en-US" altLang="zh-CN" b="1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遗忘</a:t>
          </a:r>
          <a:endParaRPr lang="en-US" altLang="zh-CN" b="1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  <a:sym typeface="+mn-ea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算法</a:t>
          </a:r>
          <a:r>
            <a:rPr lang="zh-CN" altLang="en-US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实现</a:t>
          </a:r>
        </a:p>
      </dgm:t>
    </dgm:pt>
    <dgm:pt modelId="{B33163AB-4648-4D73-83E6-29CC9CF0BD01}" cxnId="{19B85DDE-241F-4736-B30D-1B36CEC676D6}" type="parTrans">
      <dgm:prSet/>
      <dgm:spPr/>
      <dgm:t>
        <a:bodyPr/>
        <a:lstStyle/>
        <a:p>
          <a:endParaRPr lang="zh-CN" altLang="en-US"/>
        </a:p>
      </dgm:t>
    </dgm:pt>
    <dgm:pt modelId="{5A845E7A-2132-404F-9EDF-F52738FED851}" cxnId="{19B85DDE-241F-4736-B30D-1B36CEC676D6}" type="sibTrans">
      <dgm:prSet/>
      <dgm:spPr/>
      <dgm:t>
        <a:bodyPr/>
        <a:lstStyle/>
        <a:p>
          <a:endParaRPr lang="zh-CN" altLang="en-US"/>
        </a:p>
      </dgm:t>
    </dgm:pt>
    <dgm:pt modelId="{7113423D-64C7-46DD-B525-99BD8905B854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μ</a:t>
          </a:r>
          <a:r>
            <a: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-</a:t>
          </a: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演算</a:t>
          </a:r>
          <a:endParaRPr lang="en-US" altLang="zh-CN" b="1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遗忘</a:t>
          </a:r>
          <a:endParaRPr lang="en-US" altLang="zh-CN" b="1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  <a:sym typeface="+mn-ea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SNC </a:t>
          </a:r>
          <a:r>
            <a:rPr lang="en-US" altLang="zh-CN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&amp; WSC</a:t>
          </a:r>
          <a:endParaRPr lang="zh-CN" altLang="en-US" b="1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5B1C03AF-5777-45DD-8EC4-F0CAF436268C}" cxnId="{CD23775E-0E90-40D1-8515-535CBBE652C0}" type="parTrans">
      <dgm:prSet/>
      <dgm:spPr/>
      <dgm:t>
        <a:bodyPr/>
        <a:lstStyle/>
        <a:p>
          <a:endParaRPr lang="zh-CN" altLang="en-US"/>
        </a:p>
      </dgm:t>
    </dgm:pt>
    <dgm:pt modelId="{906514BE-EB58-4DEB-9798-7FB355EF570E}" cxnId="{CD23775E-0E90-40D1-8515-535CBBE652C0}" type="sibTrans">
      <dgm:prSet/>
      <dgm:spPr/>
      <dgm:t>
        <a:bodyPr/>
        <a:lstStyle/>
        <a:p>
          <a:endParaRPr lang="zh-CN" altLang="en-US"/>
        </a:p>
      </dgm:t>
    </dgm:pt>
    <dgm:pt modelId="{43A536EA-3627-4894-993B-D5550BFD0278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</a:rPr>
            <a:t>应用实例</a:t>
          </a:r>
        </a:p>
      </dgm:t>
    </dgm:pt>
    <dgm:pt modelId="{403D5C62-E44E-4B7B-82C6-37BEC4F8A3AB}" cxnId="{34B8C6EE-F61F-4243-8E01-EA599BECA987}" type="parTrans">
      <dgm:prSet/>
      <dgm:spPr/>
      <dgm:t>
        <a:bodyPr/>
        <a:lstStyle/>
        <a:p>
          <a:endParaRPr lang="zh-CN" altLang="en-US"/>
        </a:p>
      </dgm:t>
    </dgm:pt>
    <dgm:pt modelId="{820CAE82-7EF3-4D2F-8745-7373AB5FEF30}" cxnId="{34B8C6EE-F61F-4243-8E01-EA599BECA987}" type="sibTrans">
      <dgm:prSet/>
      <dgm:spPr/>
      <dgm:t>
        <a:bodyPr/>
        <a:lstStyle/>
        <a:p>
          <a:endParaRPr lang="zh-CN" altLang="en-US"/>
        </a:p>
      </dgm:t>
    </dgm:pt>
    <dgm:pt modelId="{4C25102A-842D-40DD-9273-2E5AA7C17D4C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论文定稿及答辩</a:t>
          </a:r>
          <a:endParaRPr lang="zh-CN" altLang="en-US" b="1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CADFB8CA-57E6-4B8F-AFEB-23886DD6F133}" cxnId="{1C89F00C-6B8E-48BB-9130-37180CA5CC89}" type="parTrans">
      <dgm:prSet/>
      <dgm:spPr/>
      <dgm:t>
        <a:bodyPr/>
        <a:lstStyle/>
        <a:p>
          <a:endParaRPr lang="zh-CN" altLang="en-US"/>
        </a:p>
      </dgm:t>
    </dgm:pt>
    <dgm:pt modelId="{B40952CD-58B8-44CA-861F-B323A5CB34FC}" cxnId="{1C89F00C-6B8E-48BB-9130-37180CA5CC89}" type="sibTrans">
      <dgm:prSet/>
      <dgm:spPr/>
      <dgm:t>
        <a:bodyPr/>
        <a:lstStyle/>
        <a:p>
          <a:endParaRPr lang="zh-CN" altLang="en-US"/>
        </a:p>
      </dgm:t>
    </dgm:pt>
    <dgm:pt modelId="{3092B227-90DF-4ECF-80C9-C27DB4D598C1}" type="pres">
      <dgm:prSet presAssocID="{7609EB31-83B3-4CB5-9411-6F54E64165CE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B970955E-20C1-4A4F-9BDB-9D5E23299184}" type="pres">
      <dgm:prSet presAssocID="{AE3F3D01-D080-4D85-B690-0086A72FD387}" presName="composite" presStyleCnt="0"/>
      <dgm:spPr/>
      <dgm:t>
        <a:bodyPr/>
        <a:lstStyle/>
        <a:p>
          <a:endParaRPr lang="zh-CN" altLang="en-US"/>
        </a:p>
      </dgm:t>
    </dgm:pt>
    <dgm:pt modelId="{BFA603AC-9331-4158-897F-5B27863C7CE6}" type="pres">
      <dgm:prSet presAssocID="{AE3F3D01-D080-4D85-B690-0086A72FD387}" presName="LShape" presStyleLbl="alignNode1" presStyleIdx="0" presStyleCnt="11"/>
      <dgm:spPr/>
      <dgm:t>
        <a:bodyPr/>
        <a:lstStyle/>
        <a:p>
          <a:endParaRPr lang="zh-CN" altLang="en-US"/>
        </a:p>
      </dgm:t>
    </dgm:pt>
    <dgm:pt modelId="{5A54F874-4FF8-4025-B739-DD6A699C8F5E}" type="pres">
      <dgm:prSet presAssocID="{AE3F3D01-D080-4D85-B690-0086A72FD387}" presName="ParentText" presStyleLbl="revTx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174E415-24EF-4172-8F7C-5B136C33DC55}" type="pres">
      <dgm:prSet presAssocID="{AE3F3D01-D080-4D85-B690-0086A72FD387}" presName="Triangle" presStyleLbl="alignNode1" presStyleIdx="1" presStyleCnt="11"/>
      <dgm:spPr/>
      <dgm:t>
        <a:bodyPr/>
        <a:lstStyle/>
        <a:p>
          <a:endParaRPr lang="zh-CN" altLang="en-US"/>
        </a:p>
      </dgm:t>
    </dgm:pt>
    <dgm:pt modelId="{D73B75A1-00C1-461F-981E-633301D7A646}" type="pres">
      <dgm:prSet presAssocID="{B9480954-6AD3-4C2E-B062-2F40685B5D77}" presName="sibTrans" presStyleCnt="0"/>
      <dgm:spPr/>
      <dgm:t>
        <a:bodyPr/>
        <a:lstStyle/>
        <a:p>
          <a:endParaRPr lang="zh-CN" altLang="en-US"/>
        </a:p>
      </dgm:t>
    </dgm:pt>
    <dgm:pt modelId="{6B28FF5D-B380-48E5-8001-4ADFB06E0EDE}" type="pres">
      <dgm:prSet presAssocID="{B9480954-6AD3-4C2E-B062-2F40685B5D77}" presName="space" presStyleCnt="0"/>
      <dgm:spPr/>
      <dgm:t>
        <a:bodyPr/>
        <a:lstStyle/>
        <a:p>
          <a:endParaRPr lang="zh-CN" altLang="en-US"/>
        </a:p>
      </dgm:t>
    </dgm:pt>
    <dgm:pt modelId="{5B0B7A26-5F35-49FF-9943-B81C1CED45DB}" type="pres">
      <dgm:prSet presAssocID="{0A4B3007-8C55-493C-9393-8A044E453564}" presName="composite" presStyleCnt="0"/>
      <dgm:spPr/>
      <dgm:t>
        <a:bodyPr/>
        <a:lstStyle/>
        <a:p>
          <a:endParaRPr lang="zh-CN" altLang="en-US"/>
        </a:p>
      </dgm:t>
    </dgm:pt>
    <dgm:pt modelId="{E208D478-89B2-44A6-9768-6A125E81D5A3}" type="pres">
      <dgm:prSet presAssocID="{0A4B3007-8C55-493C-9393-8A044E453564}" presName="LShape" presStyleLbl="alignNode1" presStyleIdx="2" presStyleCnt="11" custLinFactNeighborY="0"/>
      <dgm:spPr/>
      <dgm:t>
        <a:bodyPr/>
        <a:lstStyle/>
        <a:p>
          <a:endParaRPr lang="zh-CN" altLang="en-US"/>
        </a:p>
      </dgm:t>
    </dgm:pt>
    <dgm:pt modelId="{29E84B93-C40B-47F4-B180-7A785E2A06E1}" type="pres">
      <dgm:prSet presAssocID="{0A4B3007-8C55-493C-9393-8A044E453564}" presName="ParentText" presStyleLbl="revTx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81493C7-BB28-47AF-BCEF-3AF129AE330C}" type="pres">
      <dgm:prSet presAssocID="{0A4B3007-8C55-493C-9393-8A044E453564}" presName="Triangle" presStyleLbl="alignNode1" presStyleIdx="3" presStyleCnt="11"/>
      <dgm:spPr/>
      <dgm:t>
        <a:bodyPr/>
        <a:lstStyle/>
        <a:p>
          <a:endParaRPr lang="zh-CN" altLang="en-US"/>
        </a:p>
      </dgm:t>
    </dgm:pt>
    <dgm:pt modelId="{70F95A37-3247-4186-9851-F1C4E7B4C15C}" type="pres">
      <dgm:prSet presAssocID="{B92A7249-B5A1-455A-B9ED-638C51722937}" presName="sibTrans" presStyleCnt="0"/>
      <dgm:spPr/>
      <dgm:t>
        <a:bodyPr/>
        <a:lstStyle/>
        <a:p>
          <a:endParaRPr lang="zh-CN" altLang="en-US"/>
        </a:p>
      </dgm:t>
    </dgm:pt>
    <dgm:pt modelId="{C5D090C3-D372-492C-A692-30A773FBA7F4}" type="pres">
      <dgm:prSet presAssocID="{B92A7249-B5A1-455A-B9ED-638C51722937}" presName="space" presStyleCnt="0"/>
      <dgm:spPr/>
      <dgm:t>
        <a:bodyPr/>
        <a:lstStyle/>
        <a:p>
          <a:endParaRPr lang="zh-CN" altLang="en-US"/>
        </a:p>
      </dgm:t>
    </dgm:pt>
    <dgm:pt modelId="{7763F70F-9117-4A2A-8A15-3A286FFEC474}" type="pres">
      <dgm:prSet presAssocID="{F4605EB9-0AB4-4E16-8C1E-76A0F271522D}" presName="composite" presStyleCnt="0"/>
      <dgm:spPr/>
      <dgm:t>
        <a:bodyPr/>
        <a:lstStyle/>
        <a:p>
          <a:endParaRPr lang="zh-CN" altLang="en-US"/>
        </a:p>
      </dgm:t>
    </dgm:pt>
    <dgm:pt modelId="{077E855B-42E9-4ABA-99E9-63B6ED1A4394}" type="pres">
      <dgm:prSet presAssocID="{F4605EB9-0AB4-4E16-8C1E-76A0F271522D}" presName="LShape" presStyleLbl="alignNode1" presStyleIdx="4" presStyleCnt="11"/>
      <dgm:spPr/>
      <dgm:t>
        <a:bodyPr/>
        <a:lstStyle/>
        <a:p>
          <a:endParaRPr lang="zh-CN" altLang="en-US"/>
        </a:p>
      </dgm:t>
    </dgm:pt>
    <dgm:pt modelId="{276E483F-E527-4A1C-A0DD-B03E3E676439}" type="pres">
      <dgm:prSet presAssocID="{F4605EB9-0AB4-4E16-8C1E-76A0F271522D}" presName="ParentText" presStyleLbl="revTx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25964D5-AE99-4580-BA69-C65FEF4D8D9C}" type="pres">
      <dgm:prSet presAssocID="{F4605EB9-0AB4-4E16-8C1E-76A0F271522D}" presName="Triangle" presStyleLbl="alignNode1" presStyleIdx="5" presStyleCnt="11"/>
      <dgm:spPr/>
      <dgm:t>
        <a:bodyPr/>
        <a:lstStyle/>
        <a:p>
          <a:endParaRPr lang="zh-CN" altLang="en-US"/>
        </a:p>
      </dgm:t>
    </dgm:pt>
    <dgm:pt modelId="{F2B6D1B8-8C43-40FB-8DFD-C645452D1BE7}" type="pres">
      <dgm:prSet presAssocID="{5A845E7A-2132-404F-9EDF-F52738FED851}" presName="sibTrans" presStyleCnt="0"/>
      <dgm:spPr/>
      <dgm:t>
        <a:bodyPr/>
        <a:lstStyle/>
        <a:p>
          <a:endParaRPr lang="zh-CN" altLang="en-US"/>
        </a:p>
      </dgm:t>
    </dgm:pt>
    <dgm:pt modelId="{05D95DD7-CB13-4B32-8C41-8E6CBA4EBA9E}" type="pres">
      <dgm:prSet presAssocID="{5A845E7A-2132-404F-9EDF-F52738FED851}" presName="space" presStyleCnt="0"/>
      <dgm:spPr/>
      <dgm:t>
        <a:bodyPr/>
        <a:lstStyle/>
        <a:p>
          <a:endParaRPr lang="zh-CN" altLang="en-US"/>
        </a:p>
      </dgm:t>
    </dgm:pt>
    <dgm:pt modelId="{67DEAA12-2D84-4622-8A17-E3F49A09E304}" type="pres">
      <dgm:prSet presAssocID="{7113423D-64C7-46DD-B525-99BD8905B854}" presName="composite" presStyleCnt="0"/>
      <dgm:spPr/>
      <dgm:t>
        <a:bodyPr/>
        <a:lstStyle/>
        <a:p>
          <a:endParaRPr lang="zh-CN" altLang="en-US"/>
        </a:p>
      </dgm:t>
    </dgm:pt>
    <dgm:pt modelId="{99BC3C59-0599-4E6E-9FCC-ADBB42E92D4E}" type="pres">
      <dgm:prSet presAssocID="{7113423D-64C7-46DD-B525-99BD8905B854}" presName="LShape" presStyleLbl="alignNode1" presStyleIdx="6" presStyleCnt="11"/>
      <dgm:spPr/>
      <dgm:t>
        <a:bodyPr/>
        <a:lstStyle/>
        <a:p>
          <a:endParaRPr lang="zh-CN" altLang="en-US"/>
        </a:p>
      </dgm:t>
    </dgm:pt>
    <dgm:pt modelId="{9E3C90CA-A901-492F-8DA0-9235A53E95CB}" type="pres">
      <dgm:prSet presAssocID="{7113423D-64C7-46DD-B525-99BD8905B854}" presName="ParentText" presStyleLbl="revTx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5655380-57D6-4009-B409-5C3D3BFEDF35}" type="pres">
      <dgm:prSet presAssocID="{7113423D-64C7-46DD-B525-99BD8905B854}" presName="Triangle" presStyleLbl="alignNode1" presStyleIdx="7" presStyleCnt="11"/>
      <dgm:spPr/>
      <dgm:t>
        <a:bodyPr/>
        <a:lstStyle/>
        <a:p>
          <a:endParaRPr lang="zh-CN" altLang="en-US"/>
        </a:p>
      </dgm:t>
    </dgm:pt>
    <dgm:pt modelId="{1667BA50-3D99-445A-9685-65D6D0A73BAE}" type="pres">
      <dgm:prSet presAssocID="{906514BE-EB58-4DEB-9798-7FB355EF570E}" presName="sibTrans" presStyleCnt="0"/>
      <dgm:spPr/>
      <dgm:t>
        <a:bodyPr/>
        <a:lstStyle/>
        <a:p>
          <a:endParaRPr lang="zh-CN" altLang="en-US"/>
        </a:p>
      </dgm:t>
    </dgm:pt>
    <dgm:pt modelId="{1DBE49FC-8F32-4AD6-8688-16BB8AFC8EE9}" type="pres">
      <dgm:prSet presAssocID="{906514BE-EB58-4DEB-9798-7FB355EF570E}" presName="space" presStyleCnt="0"/>
      <dgm:spPr/>
      <dgm:t>
        <a:bodyPr/>
        <a:lstStyle/>
        <a:p>
          <a:endParaRPr lang="zh-CN" altLang="en-US"/>
        </a:p>
      </dgm:t>
    </dgm:pt>
    <dgm:pt modelId="{B774307A-44F2-4336-8B76-F4E091159765}" type="pres">
      <dgm:prSet presAssocID="{43A536EA-3627-4894-993B-D5550BFD0278}" presName="composite" presStyleCnt="0"/>
      <dgm:spPr/>
      <dgm:t>
        <a:bodyPr/>
        <a:lstStyle/>
        <a:p>
          <a:endParaRPr lang="zh-CN" altLang="en-US"/>
        </a:p>
      </dgm:t>
    </dgm:pt>
    <dgm:pt modelId="{CCC20D61-2798-4F5F-BA85-8AC64FBE6AE7}" type="pres">
      <dgm:prSet presAssocID="{43A536EA-3627-4894-993B-D5550BFD0278}" presName="LShape" presStyleLbl="alignNode1" presStyleIdx="8" presStyleCnt="11"/>
      <dgm:spPr/>
      <dgm:t>
        <a:bodyPr/>
        <a:lstStyle/>
        <a:p>
          <a:endParaRPr lang="zh-CN" altLang="en-US"/>
        </a:p>
      </dgm:t>
    </dgm:pt>
    <dgm:pt modelId="{31A3A822-F3C5-4310-BE94-C92FD08A4BFA}" type="pres">
      <dgm:prSet presAssocID="{43A536EA-3627-4894-993B-D5550BFD0278}" presName="ParentText" presStyleLbl="revTx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C4FF54-A43F-440C-9E9F-DC7CBB072FBD}" type="pres">
      <dgm:prSet presAssocID="{43A536EA-3627-4894-993B-D5550BFD0278}" presName="Triangle" presStyleLbl="alignNode1" presStyleIdx="9" presStyleCnt="11"/>
      <dgm:spPr/>
      <dgm:t>
        <a:bodyPr/>
        <a:lstStyle/>
        <a:p>
          <a:endParaRPr lang="zh-CN" altLang="en-US"/>
        </a:p>
      </dgm:t>
    </dgm:pt>
    <dgm:pt modelId="{85D027E0-B9D8-49E6-B60F-D2322B9717BE}" type="pres">
      <dgm:prSet presAssocID="{820CAE82-7EF3-4D2F-8745-7373AB5FEF30}" presName="sibTrans" presStyleCnt="0"/>
      <dgm:spPr/>
      <dgm:t>
        <a:bodyPr/>
        <a:lstStyle/>
        <a:p>
          <a:endParaRPr lang="zh-CN" altLang="en-US"/>
        </a:p>
      </dgm:t>
    </dgm:pt>
    <dgm:pt modelId="{99107CE2-D384-4F1E-89CC-CCA1E3CD4BDB}" type="pres">
      <dgm:prSet presAssocID="{820CAE82-7EF3-4D2F-8745-7373AB5FEF30}" presName="space" presStyleCnt="0"/>
      <dgm:spPr/>
      <dgm:t>
        <a:bodyPr/>
        <a:lstStyle/>
        <a:p>
          <a:endParaRPr lang="zh-CN" altLang="en-US"/>
        </a:p>
      </dgm:t>
    </dgm:pt>
    <dgm:pt modelId="{6AEED73B-8D9F-403C-B6B9-BD8432ACA6EA}" type="pres">
      <dgm:prSet presAssocID="{4C25102A-842D-40DD-9273-2E5AA7C17D4C}" presName="composite" presStyleCnt="0"/>
      <dgm:spPr/>
      <dgm:t>
        <a:bodyPr/>
        <a:lstStyle/>
        <a:p>
          <a:endParaRPr lang="zh-CN" altLang="en-US"/>
        </a:p>
      </dgm:t>
    </dgm:pt>
    <dgm:pt modelId="{798EC195-F91F-4251-BD15-EF0E1805310B}" type="pres">
      <dgm:prSet presAssocID="{4C25102A-842D-40DD-9273-2E5AA7C17D4C}" presName="LShape" presStyleLbl="alignNode1" presStyleIdx="10" presStyleCnt="11"/>
      <dgm:spPr/>
      <dgm:t>
        <a:bodyPr/>
        <a:lstStyle/>
        <a:p>
          <a:endParaRPr lang="zh-CN" altLang="en-US"/>
        </a:p>
      </dgm:t>
    </dgm:pt>
    <dgm:pt modelId="{DBA6C28C-526F-4B72-AE04-3BA09CC305B7}" type="pres">
      <dgm:prSet presAssocID="{4C25102A-842D-40DD-9273-2E5AA7C17D4C}" presName="ParentText" presStyleLbl="revTx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C89F00C-6B8E-48BB-9130-37180CA5CC89}" srcId="{7609EB31-83B3-4CB5-9411-6F54E64165CE}" destId="{4C25102A-842D-40DD-9273-2E5AA7C17D4C}" srcOrd="5" destOrd="0" parTransId="{CADFB8CA-57E6-4B8F-AFEB-23886DD6F133}" sibTransId="{B40952CD-58B8-44CA-861F-B323A5CB34FC}"/>
    <dgm:cxn modelId="{628617B5-14CF-47FD-9FFE-503CF5DCB4E7}" type="presOf" srcId="{7609EB31-83B3-4CB5-9411-6F54E64165CE}" destId="{3092B227-90DF-4ECF-80C9-C27DB4D598C1}" srcOrd="0" destOrd="0" presId="urn:microsoft.com/office/officeart/2009/3/layout/StepUpProcess#1"/>
    <dgm:cxn modelId="{0C51E93F-DE71-45DF-B863-CAB885D465B4}" type="presOf" srcId="{AE3F3D01-D080-4D85-B690-0086A72FD387}" destId="{5A54F874-4FF8-4025-B739-DD6A699C8F5E}" srcOrd="0" destOrd="0" presId="urn:microsoft.com/office/officeart/2009/3/layout/StepUpProcess#1"/>
    <dgm:cxn modelId="{A2FFDBB0-AA08-4EAF-AF9F-F029FE972A28}" type="presOf" srcId="{7113423D-64C7-46DD-B525-99BD8905B854}" destId="{9E3C90CA-A901-492F-8DA0-9235A53E95CB}" srcOrd="0" destOrd="0" presId="urn:microsoft.com/office/officeart/2009/3/layout/StepUpProcess#1"/>
    <dgm:cxn modelId="{CD23775E-0E90-40D1-8515-535CBBE652C0}" srcId="{7609EB31-83B3-4CB5-9411-6F54E64165CE}" destId="{7113423D-64C7-46DD-B525-99BD8905B854}" srcOrd="3" destOrd="0" parTransId="{5B1C03AF-5777-45DD-8EC4-F0CAF436268C}" sibTransId="{906514BE-EB58-4DEB-9798-7FB355EF570E}"/>
    <dgm:cxn modelId="{EE3CE26F-3A4A-48A4-944B-2F8C71A317BC}" type="presOf" srcId="{F4605EB9-0AB4-4E16-8C1E-76A0F271522D}" destId="{276E483F-E527-4A1C-A0DD-B03E3E676439}" srcOrd="0" destOrd="0" presId="urn:microsoft.com/office/officeart/2009/3/layout/StepUpProcess#1"/>
    <dgm:cxn modelId="{A0BB7B15-E3B9-4B14-9FD5-35E6015227EB}" srcId="{7609EB31-83B3-4CB5-9411-6F54E64165CE}" destId="{0A4B3007-8C55-493C-9393-8A044E453564}" srcOrd="1" destOrd="0" parTransId="{6D8512F1-0462-4423-A3A6-818CD3C2F085}" sibTransId="{B92A7249-B5A1-455A-B9ED-638C51722937}"/>
    <dgm:cxn modelId="{474A9289-461F-42C9-8720-D17E6870A144}" type="presOf" srcId="{43A536EA-3627-4894-993B-D5550BFD0278}" destId="{31A3A822-F3C5-4310-BE94-C92FD08A4BFA}" srcOrd="0" destOrd="0" presId="urn:microsoft.com/office/officeart/2009/3/layout/StepUpProcess#1"/>
    <dgm:cxn modelId="{434ECCD1-3F30-4191-9313-11EAFEA48D78}" type="presOf" srcId="{0A4B3007-8C55-493C-9393-8A044E453564}" destId="{29E84B93-C40B-47F4-B180-7A785E2A06E1}" srcOrd="0" destOrd="0" presId="urn:microsoft.com/office/officeart/2009/3/layout/StepUpProcess#1"/>
    <dgm:cxn modelId="{34B8C6EE-F61F-4243-8E01-EA599BECA987}" srcId="{7609EB31-83B3-4CB5-9411-6F54E64165CE}" destId="{43A536EA-3627-4894-993B-D5550BFD0278}" srcOrd="4" destOrd="0" parTransId="{403D5C62-E44E-4B7B-82C6-37BEC4F8A3AB}" sibTransId="{820CAE82-7EF3-4D2F-8745-7373AB5FEF30}"/>
    <dgm:cxn modelId="{1B62E956-5BF2-4148-99F2-BCB574FD8500}" type="presOf" srcId="{4C25102A-842D-40DD-9273-2E5AA7C17D4C}" destId="{DBA6C28C-526F-4B72-AE04-3BA09CC305B7}" srcOrd="0" destOrd="0" presId="urn:microsoft.com/office/officeart/2009/3/layout/StepUpProcess#1"/>
    <dgm:cxn modelId="{BE240611-7F3F-44B3-8ACF-B21BC9F56EE4}" srcId="{7609EB31-83B3-4CB5-9411-6F54E64165CE}" destId="{AE3F3D01-D080-4D85-B690-0086A72FD387}" srcOrd="0" destOrd="0" parTransId="{4868F715-6FCA-4D92-A058-CD191B8E8820}" sibTransId="{B9480954-6AD3-4C2E-B062-2F40685B5D77}"/>
    <dgm:cxn modelId="{19B85DDE-241F-4736-B30D-1B36CEC676D6}" srcId="{7609EB31-83B3-4CB5-9411-6F54E64165CE}" destId="{F4605EB9-0AB4-4E16-8C1E-76A0F271522D}" srcOrd="2" destOrd="0" parTransId="{B33163AB-4648-4D73-83E6-29CC9CF0BD01}" sibTransId="{5A845E7A-2132-404F-9EDF-F52738FED851}"/>
    <dgm:cxn modelId="{D783EA7B-D9C4-441B-A8C0-B8892EAA3745}" type="presParOf" srcId="{3092B227-90DF-4ECF-80C9-C27DB4D598C1}" destId="{B970955E-20C1-4A4F-9BDB-9D5E23299184}" srcOrd="0" destOrd="0" presId="urn:microsoft.com/office/officeart/2009/3/layout/StepUpProcess#1"/>
    <dgm:cxn modelId="{E3DF49BA-77C4-45A9-BFBF-10BFED5D3E4E}" type="presParOf" srcId="{B970955E-20C1-4A4F-9BDB-9D5E23299184}" destId="{BFA603AC-9331-4158-897F-5B27863C7CE6}" srcOrd="0" destOrd="0" presId="urn:microsoft.com/office/officeart/2009/3/layout/StepUpProcess#1"/>
    <dgm:cxn modelId="{4349FCD4-725D-4843-B07C-BBC9C921E244}" type="presParOf" srcId="{B970955E-20C1-4A4F-9BDB-9D5E23299184}" destId="{5A54F874-4FF8-4025-B739-DD6A699C8F5E}" srcOrd="1" destOrd="0" presId="urn:microsoft.com/office/officeart/2009/3/layout/StepUpProcess#1"/>
    <dgm:cxn modelId="{913A9CB6-98FA-495F-B621-3A823CB6DF1A}" type="presParOf" srcId="{B970955E-20C1-4A4F-9BDB-9D5E23299184}" destId="{6174E415-24EF-4172-8F7C-5B136C33DC55}" srcOrd="2" destOrd="0" presId="urn:microsoft.com/office/officeart/2009/3/layout/StepUpProcess#1"/>
    <dgm:cxn modelId="{6B38C465-9A35-4191-9723-EB432164BAA7}" type="presParOf" srcId="{3092B227-90DF-4ECF-80C9-C27DB4D598C1}" destId="{D73B75A1-00C1-461F-981E-633301D7A646}" srcOrd="1" destOrd="0" presId="urn:microsoft.com/office/officeart/2009/3/layout/StepUpProcess#1"/>
    <dgm:cxn modelId="{79B1BB35-F45D-44A4-8376-68C2DF27E6E1}" type="presParOf" srcId="{D73B75A1-00C1-461F-981E-633301D7A646}" destId="{6B28FF5D-B380-48E5-8001-4ADFB06E0EDE}" srcOrd="0" destOrd="0" presId="urn:microsoft.com/office/officeart/2009/3/layout/StepUpProcess#1"/>
    <dgm:cxn modelId="{D153BDAA-CE21-4C2E-BA06-ED3B50F4F373}" type="presParOf" srcId="{3092B227-90DF-4ECF-80C9-C27DB4D598C1}" destId="{5B0B7A26-5F35-49FF-9943-B81C1CED45DB}" srcOrd="2" destOrd="0" presId="urn:microsoft.com/office/officeart/2009/3/layout/StepUpProcess#1"/>
    <dgm:cxn modelId="{0C0534C1-8E30-4499-B27E-E0F06A80B939}" type="presParOf" srcId="{5B0B7A26-5F35-49FF-9943-B81C1CED45DB}" destId="{E208D478-89B2-44A6-9768-6A125E81D5A3}" srcOrd="0" destOrd="0" presId="urn:microsoft.com/office/officeart/2009/3/layout/StepUpProcess#1"/>
    <dgm:cxn modelId="{06F8EDC6-80E5-408B-A255-1E80CAA7169B}" type="presParOf" srcId="{5B0B7A26-5F35-49FF-9943-B81C1CED45DB}" destId="{29E84B93-C40B-47F4-B180-7A785E2A06E1}" srcOrd="1" destOrd="0" presId="urn:microsoft.com/office/officeart/2009/3/layout/StepUpProcess#1"/>
    <dgm:cxn modelId="{0D163B95-1188-49A4-B16F-5231CF4E8EA9}" type="presParOf" srcId="{5B0B7A26-5F35-49FF-9943-B81C1CED45DB}" destId="{B81493C7-BB28-47AF-BCEF-3AF129AE330C}" srcOrd="2" destOrd="0" presId="urn:microsoft.com/office/officeart/2009/3/layout/StepUpProcess#1"/>
    <dgm:cxn modelId="{5B764751-DF8F-4B0C-ACF8-66459117B04F}" type="presParOf" srcId="{3092B227-90DF-4ECF-80C9-C27DB4D598C1}" destId="{70F95A37-3247-4186-9851-F1C4E7B4C15C}" srcOrd="3" destOrd="0" presId="urn:microsoft.com/office/officeart/2009/3/layout/StepUpProcess#1"/>
    <dgm:cxn modelId="{3B5944C7-2E5A-4E59-A3A8-00C4B0FC9762}" type="presParOf" srcId="{70F95A37-3247-4186-9851-F1C4E7B4C15C}" destId="{C5D090C3-D372-492C-A692-30A773FBA7F4}" srcOrd="0" destOrd="0" presId="urn:microsoft.com/office/officeart/2009/3/layout/StepUpProcess#1"/>
    <dgm:cxn modelId="{3B001104-3FAE-48F4-8052-5C8481801250}" type="presParOf" srcId="{3092B227-90DF-4ECF-80C9-C27DB4D598C1}" destId="{7763F70F-9117-4A2A-8A15-3A286FFEC474}" srcOrd="4" destOrd="0" presId="urn:microsoft.com/office/officeart/2009/3/layout/StepUpProcess#1"/>
    <dgm:cxn modelId="{F27A26DE-B3F0-4BEC-A39E-AFD4917DBEAA}" type="presParOf" srcId="{7763F70F-9117-4A2A-8A15-3A286FFEC474}" destId="{077E855B-42E9-4ABA-99E9-63B6ED1A4394}" srcOrd="0" destOrd="0" presId="urn:microsoft.com/office/officeart/2009/3/layout/StepUpProcess#1"/>
    <dgm:cxn modelId="{ADA0A43D-36E8-4166-BABC-4AEFC0A07663}" type="presParOf" srcId="{7763F70F-9117-4A2A-8A15-3A286FFEC474}" destId="{276E483F-E527-4A1C-A0DD-B03E3E676439}" srcOrd="1" destOrd="0" presId="urn:microsoft.com/office/officeart/2009/3/layout/StepUpProcess#1"/>
    <dgm:cxn modelId="{040FAFD3-B07E-4763-A294-9D4BFF1EB17A}" type="presParOf" srcId="{7763F70F-9117-4A2A-8A15-3A286FFEC474}" destId="{A25964D5-AE99-4580-BA69-C65FEF4D8D9C}" srcOrd="2" destOrd="0" presId="urn:microsoft.com/office/officeart/2009/3/layout/StepUpProcess#1"/>
    <dgm:cxn modelId="{3B9DC7AE-CCE8-4B3C-B8E7-809629A2E40C}" type="presParOf" srcId="{3092B227-90DF-4ECF-80C9-C27DB4D598C1}" destId="{F2B6D1B8-8C43-40FB-8DFD-C645452D1BE7}" srcOrd="5" destOrd="0" presId="urn:microsoft.com/office/officeart/2009/3/layout/StepUpProcess#1"/>
    <dgm:cxn modelId="{2911AF23-6F6D-40DB-9127-E53FF5498F9B}" type="presParOf" srcId="{F2B6D1B8-8C43-40FB-8DFD-C645452D1BE7}" destId="{05D95DD7-CB13-4B32-8C41-8E6CBA4EBA9E}" srcOrd="0" destOrd="0" presId="urn:microsoft.com/office/officeart/2009/3/layout/StepUpProcess#1"/>
    <dgm:cxn modelId="{0830A8FE-24AB-4272-A976-06E562383BD3}" type="presParOf" srcId="{3092B227-90DF-4ECF-80C9-C27DB4D598C1}" destId="{67DEAA12-2D84-4622-8A17-E3F49A09E304}" srcOrd="6" destOrd="0" presId="urn:microsoft.com/office/officeart/2009/3/layout/StepUpProcess#1"/>
    <dgm:cxn modelId="{0DC48C67-5A9A-409F-A06C-9389981CB906}" type="presParOf" srcId="{67DEAA12-2D84-4622-8A17-E3F49A09E304}" destId="{99BC3C59-0599-4E6E-9FCC-ADBB42E92D4E}" srcOrd="0" destOrd="0" presId="urn:microsoft.com/office/officeart/2009/3/layout/StepUpProcess#1"/>
    <dgm:cxn modelId="{EB4EC46B-810F-476D-9027-BF94E05C9334}" type="presParOf" srcId="{67DEAA12-2D84-4622-8A17-E3F49A09E304}" destId="{9E3C90CA-A901-492F-8DA0-9235A53E95CB}" srcOrd="1" destOrd="0" presId="urn:microsoft.com/office/officeart/2009/3/layout/StepUpProcess#1"/>
    <dgm:cxn modelId="{E63C9153-4C95-4820-9725-6DE891E98321}" type="presParOf" srcId="{67DEAA12-2D84-4622-8A17-E3F49A09E304}" destId="{45655380-57D6-4009-B409-5C3D3BFEDF35}" srcOrd="2" destOrd="0" presId="urn:microsoft.com/office/officeart/2009/3/layout/StepUpProcess#1"/>
    <dgm:cxn modelId="{211899BB-008E-4BD7-852C-0241A8C3D388}" type="presParOf" srcId="{3092B227-90DF-4ECF-80C9-C27DB4D598C1}" destId="{1667BA50-3D99-445A-9685-65D6D0A73BAE}" srcOrd="7" destOrd="0" presId="urn:microsoft.com/office/officeart/2009/3/layout/StepUpProcess#1"/>
    <dgm:cxn modelId="{13BCCB88-5E52-470B-9EFE-A1E1467F56BF}" type="presParOf" srcId="{1667BA50-3D99-445A-9685-65D6D0A73BAE}" destId="{1DBE49FC-8F32-4AD6-8688-16BB8AFC8EE9}" srcOrd="0" destOrd="0" presId="urn:microsoft.com/office/officeart/2009/3/layout/StepUpProcess#1"/>
    <dgm:cxn modelId="{B3CC21BC-1A0F-4139-AC7E-E23DDBC380D2}" type="presParOf" srcId="{3092B227-90DF-4ECF-80C9-C27DB4D598C1}" destId="{B774307A-44F2-4336-8B76-F4E091159765}" srcOrd="8" destOrd="0" presId="urn:microsoft.com/office/officeart/2009/3/layout/StepUpProcess#1"/>
    <dgm:cxn modelId="{3A58ED91-5DF7-47DE-A9F3-EEBD84439145}" type="presParOf" srcId="{B774307A-44F2-4336-8B76-F4E091159765}" destId="{CCC20D61-2798-4F5F-BA85-8AC64FBE6AE7}" srcOrd="0" destOrd="0" presId="urn:microsoft.com/office/officeart/2009/3/layout/StepUpProcess#1"/>
    <dgm:cxn modelId="{57FDB72A-5576-41DA-8EE3-F01F9D3D0845}" type="presParOf" srcId="{B774307A-44F2-4336-8B76-F4E091159765}" destId="{31A3A822-F3C5-4310-BE94-C92FD08A4BFA}" srcOrd="1" destOrd="0" presId="urn:microsoft.com/office/officeart/2009/3/layout/StepUpProcess#1"/>
    <dgm:cxn modelId="{AE66A6FA-1015-4133-9424-AD8F2D77CF2E}" type="presParOf" srcId="{B774307A-44F2-4336-8B76-F4E091159765}" destId="{00C4FF54-A43F-440C-9E9F-DC7CBB072FBD}" srcOrd="2" destOrd="0" presId="urn:microsoft.com/office/officeart/2009/3/layout/StepUpProcess#1"/>
    <dgm:cxn modelId="{39E7C4E8-45B1-4D84-9300-D6D7D6198D71}" type="presParOf" srcId="{3092B227-90DF-4ECF-80C9-C27DB4D598C1}" destId="{85D027E0-B9D8-49E6-B60F-D2322B9717BE}" srcOrd="9" destOrd="0" presId="urn:microsoft.com/office/officeart/2009/3/layout/StepUpProcess#1"/>
    <dgm:cxn modelId="{1F075A25-5EC9-4C81-943D-D7C427695057}" type="presParOf" srcId="{85D027E0-B9D8-49E6-B60F-D2322B9717BE}" destId="{99107CE2-D384-4F1E-89CC-CCA1E3CD4BDB}" srcOrd="0" destOrd="0" presId="urn:microsoft.com/office/officeart/2009/3/layout/StepUpProcess#1"/>
    <dgm:cxn modelId="{B3702138-D34F-414D-B7A6-9407A4D9742E}" type="presParOf" srcId="{3092B227-90DF-4ECF-80C9-C27DB4D598C1}" destId="{6AEED73B-8D9F-403C-B6B9-BD8432ACA6EA}" srcOrd="10" destOrd="0" presId="urn:microsoft.com/office/officeart/2009/3/layout/StepUpProcess#1"/>
    <dgm:cxn modelId="{521F8C1B-B2BE-4E88-B998-A9ED0F08B3BE}" type="presParOf" srcId="{6AEED73B-8D9F-403C-B6B9-BD8432ACA6EA}" destId="{798EC195-F91F-4251-BD15-EF0E1805310B}" srcOrd="0" destOrd="0" presId="urn:microsoft.com/office/officeart/2009/3/layout/StepUpProcess#1"/>
    <dgm:cxn modelId="{E4CC799C-AFF8-458C-90D1-CC5D6FC5F93F}" type="presParOf" srcId="{6AEED73B-8D9F-403C-B6B9-BD8432ACA6EA}" destId="{DBA6C28C-526F-4B72-AE04-3BA09CC305B7}" srcOrd="1" destOrd="0" presId="urn:microsoft.com/office/officeart/2009/3/layout/StepUpProcess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4C0E9B-FC4B-4EF3-BABB-88E320C9FCB7}">
      <dsp:nvSpPr>
        <dsp:cNvPr id="0" name=""/>
        <dsp:cNvSpPr/>
      </dsp:nvSpPr>
      <dsp:spPr>
        <a:xfrm>
          <a:off x="8385" y="543631"/>
          <a:ext cx="2248326" cy="225733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建立关系：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反应式系统下</a:t>
          </a:r>
          <a:r>
            <a:rPr lang="en-US" altLang="zh-CN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SNC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（</a:t>
          </a:r>
          <a:r>
            <a:rPr lang="en-US" altLang="zh-CN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）与</a:t>
          </a:r>
          <a:r>
            <a:rPr lang="en-US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和𝝁</a:t>
          </a:r>
          <a:r>
            <a:rPr lang="en-US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-calculus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的遗忘理论之间的关系</a:t>
          </a:r>
          <a:endParaRPr lang="zh-CN" sz="1800" kern="12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74236" y="609482"/>
        <a:ext cx="2116624" cy="2125633"/>
      </dsp:txXfrm>
    </dsp:sp>
    <dsp:sp modelId="{8285917D-7FB2-4825-AC81-D837F3575B5D}">
      <dsp:nvSpPr>
        <dsp:cNvPr id="0" name=""/>
        <dsp:cNvSpPr/>
      </dsp:nvSpPr>
      <dsp:spPr>
        <a:xfrm>
          <a:off x="2464430" y="1414727"/>
          <a:ext cx="440363" cy="5151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500" kern="1200"/>
        </a:p>
      </dsp:txBody>
      <dsp:txXfrm>
        <a:off x="2464430" y="1517755"/>
        <a:ext cx="308254" cy="309086"/>
      </dsp:txXfrm>
    </dsp:sp>
    <dsp:sp modelId="{C4FFDF50-BC8E-4B93-8C0C-0BA02DE302D1}">
      <dsp:nvSpPr>
        <dsp:cNvPr id="0" name=""/>
        <dsp:cNvSpPr/>
      </dsp:nvSpPr>
      <dsp:spPr>
        <a:xfrm>
          <a:off x="3087586" y="543631"/>
          <a:ext cx="2330022" cy="2257335"/>
        </a:xfrm>
        <a:prstGeom prst="roundRect">
          <a:avLst>
            <a:gd name="adj" fmla="val 10000"/>
          </a:avLst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提出算法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：现有算法有基于</a:t>
          </a:r>
          <a:r>
            <a:rPr lang="en-US" altLang="zh-CN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SOQE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的</a:t>
          </a:r>
          <a:r>
            <a:rPr lang="en-US" altLang="zh-CN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Ackermann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引理和消解（</a:t>
          </a:r>
          <a:r>
            <a:rPr lang="en-US" altLang="zh-CN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Resolution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）方法，以及命题逻辑中的变量替代方法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sz="1800" kern="12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3153701" y="609746"/>
        <a:ext cx="2197792" cy="2125105"/>
      </dsp:txXfrm>
    </dsp:sp>
    <dsp:sp modelId="{3B16839E-3CF7-4A2B-BD02-D03991DA0562}">
      <dsp:nvSpPr>
        <dsp:cNvPr id="0" name=""/>
        <dsp:cNvSpPr/>
      </dsp:nvSpPr>
      <dsp:spPr>
        <a:xfrm>
          <a:off x="5625327" y="1414727"/>
          <a:ext cx="440363" cy="5151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500" kern="1200"/>
        </a:p>
      </dsp:txBody>
      <dsp:txXfrm>
        <a:off x="5625327" y="1517755"/>
        <a:ext cx="308254" cy="309086"/>
      </dsp:txXfrm>
    </dsp:sp>
    <dsp:sp modelId="{8D0553B0-3D28-4441-877F-5F5ED5C9B137}">
      <dsp:nvSpPr>
        <dsp:cNvPr id="0" name=""/>
        <dsp:cNvSpPr/>
      </dsp:nvSpPr>
      <dsp:spPr>
        <a:xfrm>
          <a:off x="6248484" y="543631"/>
          <a:ext cx="2273543" cy="2257335"/>
        </a:xfrm>
        <a:prstGeom prst="roundRect">
          <a:avLst>
            <a:gd name="adj" fmla="val 10000"/>
          </a:avLst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算法实现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：拟从逻辑程序的角度实现</a:t>
          </a:r>
        </a:p>
      </dsp:txBody>
      <dsp:txXfrm>
        <a:off x="6314599" y="609746"/>
        <a:ext cx="2141313" cy="2125105"/>
      </dsp:txXfrm>
    </dsp:sp>
    <dsp:sp modelId="{42259B77-54CA-46DB-8D16-36C5CBD01726}">
      <dsp:nvSpPr>
        <dsp:cNvPr id="0" name=""/>
        <dsp:cNvSpPr/>
      </dsp:nvSpPr>
      <dsp:spPr>
        <a:xfrm>
          <a:off x="8729746" y="1414727"/>
          <a:ext cx="440363" cy="5151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500" kern="1200"/>
        </a:p>
      </dsp:txBody>
      <dsp:txXfrm>
        <a:off x="8729746" y="1517755"/>
        <a:ext cx="308254" cy="309086"/>
      </dsp:txXfrm>
    </dsp:sp>
    <dsp:sp modelId="{80BF0E8B-4579-403C-BD33-46924A5C429C}">
      <dsp:nvSpPr>
        <dsp:cNvPr id="0" name=""/>
        <dsp:cNvSpPr/>
      </dsp:nvSpPr>
      <dsp:spPr>
        <a:xfrm>
          <a:off x="9352902" y="543631"/>
          <a:ext cx="2337168" cy="2257335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实验：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随机产生公式做实验，以实验结果驱动系统的优化</a:t>
          </a:r>
          <a:endParaRPr lang="zh-CN" altLang="en-US" sz="1800" kern="12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9419017" y="609746"/>
        <a:ext cx="2204938" cy="21251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5C3B14-BA1F-4F15-B354-DD30D1EE5B9E}">
      <dsp:nvSpPr>
        <dsp:cNvPr id="0" name=""/>
        <dsp:cNvSpPr/>
      </dsp:nvSpPr>
      <dsp:spPr>
        <a:xfrm>
          <a:off x="0" y="0"/>
          <a:ext cx="4562351" cy="5111955"/>
        </a:xfrm>
        <a:prstGeom prst="triangl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432DB1-721D-4222-B566-9C420B465DC0}">
      <dsp:nvSpPr>
        <dsp:cNvPr id="0" name=""/>
        <dsp:cNvSpPr/>
      </dsp:nvSpPr>
      <dsp:spPr>
        <a:xfrm>
          <a:off x="2272308" y="449883"/>
          <a:ext cx="2965528" cy="90857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700" b="1" kern="1200" dirty="0">
              <a:latin typeface="仿宋" panose="02010609060101010101" pitchFamily="49" charset="-122"/>
              <a:ea typeface="仿宋" panose="02010609060101010101" pitchFamily="49" charset="-122"/>
            </a:rPr>
            <a:t>具备一定的研究工作积累和工作成绩能够</a:t>
          </a:r>
          <a:r>
            <a:rPr lang="zh-CN" sz="1700" b="1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支撑</a:t>
          </a:r>
          <a:r>
            <a:rPr lang="zh-CN" altLang="en-US" sz="1700" b="1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课题</a:t>
          </a:r>
          <a:r>
            <a:rPr lang="zh-CN" sz="1700" b="1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研究</a:t>
          </a:r>
          <a:endParaRPr lang="zh-CN" sz="1700" kern="1200" dirty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2316661" y="494236"/>
        <a:ext cx="2876822" cy="819864"/>
      </dsp:txXfrm>
    </dsp:sp>
    <dsp:sp modelId="{2C532291-94B4-4021-8A71-A8AB81AF29FF}">
      <dsp:nvSpPr>
        <dsp:cNvPr id="0" name=""/>
        <dsp:cNvSpPr/>
      </dsp:nvSpPr>
      <dsp:spPr>
        <a:xfrm>
          <a:off x="2254545" y="1547360"/>
          <a:ext cx="2965528" cy="90857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700" b="1" kern="1200" dirty="0">
              <a:latin typeface="仿宋" panose="02010609060101010101" pitchFamily="49" charset="-122"/>
              <a:ea typeface="仿宋" panose="02010609060101010101" pitchFamily="49" charset="-122"/>
            </a:rPr>
            <a:t>具备良好的科研条件，对可能的困难具备拟解决的途径</a:t>
          </a:r>
          <a:endParaRPr lang="zh-CN" sz="1700" kern="1200" dirty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2298898" y="1591713"/>
        <a:ext cx="2876822" cy="819864"/>
      </dsp:txXfrm>
    </dsp:sp>
    <dsp:sp modelId="{2DDBA1D5-1BF0-4152-AD96-2C4E478EFAD0}">
      <dsp:nvSpPr>
        <dsp:cNvPr id="0" name=""/>
        <dsp:cNvSpPr/>
      </dsp:nvSpPr>
      <dsp:spPr>
        <a:xfrm>
          <a:off x="2210151" y="2660121"/>
          <a:ext cx="2965528" cy="90857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700" b="1" kern="1200" dirty="0">
              <a:latin typeface="仿宋" panose="02010609060101010101" pitchFamily="49" charset="-122"/>
              <a:ea typeface="仿宋" panose="02010609060101010101" pitchFamily="49" charset="-122"/>
            </a:rPr>
            <a:t>针对研究内容拟定了科学可行的研究方案</a:t>
          </a:r>
          <a:endParaRPr lang="zh-CN" sz="1700" kern="1200" dirty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2254504" y="2704474"/>
        <a:ext cx="2876822" cy="819864"/>
      </dsp:txXfrm>
    </dsp:sp>
    <dsp:sp modelId="{05A33B49-25F8-4188-8026-AE07AE252080}">
      <dsp:nvSpPr>
        <dsp:cNvPr id="0" name=""/>
        <dsp:cNvSpPr/>
      </dsp:nvSpPr>
      <dsp:spPr>
        <a:xfrm>
          <a:off x="2219018" y="3812766"/>
          <a:ext cx="2965528" cy="90857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1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目前研究进展</a:t>
          </a:r>
          <a:endParaRPr lang="zh-CN" sz="1700" kern="1200" dirty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2263371" y="3857119"/>
        <a:ext cx="2876822" cy="8198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4C0E9B-FC4B-4EF3-BABB-88E320C9FCB7}">
      <dsp:nvSpPr>
        <dsp:cNvPr id="0" name=""/>
        <dsp:cNvSpPr/>
      </dsp:nvSpPr>
      <dsp:spPr>
        <a:xfrm>
          <a:off x="951" y="1330668"/>
          <a:ext cx="2765127" cy="22160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  <a:r>
            <a:rPr lang="zh-CN" altLang="en-US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</a:t>
          </a:r>
          <a:r>
            <a:rPr lang="en-US" altLang="en-US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μ-</a:t>
          </a:r>
          <a:r>
            <a:rPr lang="zh-CN" altLang="en-US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演算的遗忘理论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：为时态逻辑下的遗忘理论</a:t>
          </a:r>
          <a:r>
            <a:rPr lang="zh-CN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提供了一个理论框架</a:t>
          </a:r>
          <a:endParaRPr lang="zh-CN" sz="1800" kern="12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65857" y="1395574"/>
        <a:ext cx="2635315" cy="2086258"/>
      </dsp:txXfrm>
    </dsp:sp>
    <dsp:sp modelId="{8285917D-7FB2-4825-AC81-D837F3575B5D}">
      <dsp:nvSpPr>
        <dsp:cNvPr id="0" name=""/>
        <dsp:cNvSpPr/>
      </dsp:nvSpPr>
      <dsp:spPr>
        <a:xfrm>
          <a:off x="3118886" y="2001223"/>
          <a:ext cx="747951" cy="874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3118886" y="2176215"/>
        <a:ext cx="523566" cy="524978"/>
      </dsp:txXfrm>
    </dsp:sp>
    <dsp:sp modelId="{C4FFDF50-BC8E-4B93-8C0C-0BA02DE302D1}">
      <dsp:nvSpPr>
        <dsp:cNvPr id="0" name=""/>
        <dsp:cNvSpPr/>
      </dsp:nvSpPr>
      <dsp:spPr>
        <a:xfrm>
          <a:off x="4177307" y="1330668"/>
          <a:ext cx="2720708" cy="2216070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KR &amp; Verification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：本文拟提出反应式系统的</a:t>
          </a:r>
          <a:r>
            <a:rPr lang="en-US" altLang="zh-CN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SNC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</a:t>
          </a:r>
          <a:r>
            <a:rPr lang="en-US" altLang="zh-CN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，并借助遗忘理论来计算其所对应的</a:t>
          </a:r>
          <a:r>
            <a:rPr lang="en-US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，这架起了</a:t>
          </a:r>
          <a:r>
            <a:rPr lang="en-US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KR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与形式化验证的桥梁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sz="1800" kern="12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4242213" y="1395574"/>
        <a:ext cx="2590896" cy="2086258"/>
      </dsp:txXfrm>
    </dsp:sp>
    <dsp:sp modelId="{3B16839E-3CF7-4A2B-BD02-D03991DA0562}">
      <dsp:nvSpPr>
        <dsp:cNvPr id="0" name=""/>
        <dsp:cNvSpPr/>
      </dsp:nvSpPr>
      <dsp:spPr>
        <a:xfrm>
          <a:off x="7250823" y="2001223"/>
          <a:ext cx="747951" cy="874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7250823" y="2176215"/>
        <a:ext cx="523566" cy="524978"/>
      </dsp:txXfrm>
    </dsp:sp>
    <dsp:sp modelId="{8D0553B0-3D28-4441-877F-5F5ED5C9B137}">
      <dsp:nvSpPr>
        <dsp:cNvPr id="0" name=""/>
        <dsp:cNvSpPr/>
      </dsp:nvSpPr>
      <dsp:spPr>
        <a:xfrm>
          <a:off x="8309245" y="1330668"/>
          <a:ext cx="2687509" cy="2216070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本文立于上述所说的理论之上，从实际出发探索了上述方法在形式化方法实例中的应用。</a:t>
          </a:r>
          <a:endParaRPr lang="zh-CN" altLang="en-US" sz="1800" kern="1200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8374151" y="1395574"/>
        <a:ext cx="2557697" cy="20862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A603AC-9331-4158-897F-5B27863C7CE6}">
      <dsp:nvSpPr>
        <dsp:cNvPr id="0" name=""/>
        <dsp:cNvSpPr/>
      </dsp:nvSpPr>
      <dsp:spPr>
        <a:xfrm rot="5400000">
          <a:off x="327933" y="2608155"/>
          <a:ext cx="974175" cy="1621006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54F874-4FF8-4025-B739-DD6A699C8F5E}">
      <dsp:nvSpPr>
        <dsp:cNvPr id="0" name=""/>
        <dsp:cNvSpPr/>
      </dsp:nvSpPr>
      <dsp:spPr>
        <a:xfrm>
          <a:off x="165319" y="3092486"/>
          <a:ext cx="1463453" cy="1282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课题准备</a:t>
          </a:r>
          <a:endParaRPr lang="zh-CN" altLang="en-US" sz="1800" b="1" kern="1200" dirty="0">
            <a:latin typeface="仿宋" panose="02010609060101010101" pitchFamily="49" charset="-122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165319" y="3092486"/>
        <a:ext cx="1463453" cy="1282803"/>
      </dsp:txXfrm>
    </dsp:sp>
    <dsp:sp modelId="{6174E415-24EF-4172-8F7C-5B136C33DC55}">
      <dsp:nvSpPr>
        <dsp:cNvPr id="0" name=""/>
        <dsp:cNvSpPr/>
      </dsp:nvSpPr>
      <dsp:spPr>
        <a:xfrm>
          <a:off x="1352650" y="2488814"/>
          <a:ext cx="276123" cy="276123"/>
        </a:xfrm>
        <a:prstGeom prst="triangle">
          <a:avLst>
            <a:gd name="adj" fmla="val 100000"/>
          </a:avLst>
        </a:prstGeom>
        <a:solidFill>
          <a:schemeClr val="accent3">
            <a:hueOff val="271060"/>
            <a:satOff val="10000"/>
            <a:lumOff val="-1471"/>
            <a:alphaOff val="0"/>
          </a:schemeClr>
        </a:solidFill>
        <a:ln w="12700" cap="flat" cmpd="sng" algn="ctr">
          <a:solidFill>
            <a:schemeClr val="accent3">
              <a:hueOff val="271060"/>
              <a:satOff val="10000"/>
              <a:lumOff val="-1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08D478-89B2-44A6-9768-6A125E81D5A3}">
      <dsp:nvSpPr>
        <dsp:cNvPr id="0" name=""/>
        <dsp:cNvSpPr/>
      </dsp:nvSpPr>
      <dsp:spPr>
        <a:xfrm rot="5400000">
          <a:off x="2119487" y="2164833"/>
          <a:ext cx="974175" cy="1621006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2700" cap="flat" cmpd="sng" algn="ctr">
          <a:solidFill>
            <a:schemeClr val="accent3">
              <a:hueOff val="542120"/>
              <a:satOff val="20000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E84B93-C40B-47F4-B180-7A785E2A06E1}">
      <dsp:nvSpPr>
        <dsp:cNvPr id="0" name=""/>
        <dsp:cNvSpPr/>
      </dsp:nvSpPr>
      <dsp:spPr>
        <a:xfrm>
          <a:off x="1956872" y="2649165"/>
          <a:ext cx="1463453" cy="1282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b="1" kern="1200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遗忘</a:t>
          </a:r>
          <a:endParaRPr lang="en-US" altLang="zh-CN" sz="1800" b="1" kern="1200" dirty="0" smtClean="0">
            <a:latin typeface="仿宋" panose="02010609060101010101" pitchFamily="49" charset="-122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b="1" kern="1200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SNC </a:t>
          </a:r>
          <a:r>
            <a:rPr lang="en-US" altLang="zh-CN" sz="1800" b="1" kern="1200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&amp; WSC</a:t>
          </a:r>
        </a:p>
      </dsp:txBody>
      <dsp:txXfrm>
        <a:off x="1956872" y="2649165"/>
        <a:ext cx="1463453" cy="1282803"/>
      </dsp:txXfrm>
    </dsp:sp>
    <dsp:sp modelId="{B81493C7-BB28-47AF-BCEF-3AF129AE330C}">
      <dsp:nvSpPr>
        <dsp:cNvPr id="0" name=""/>
        <dsp:cNvSpPr/>
      </dsp:nvSpPr>
      <dsp:spPr>
        <a:xfrm>
          <a:off x="3144203" y="2045493"/>
          <a:ext cx="276123" cy="276123"/>
        </a:xfrm>
        <a:prstGeom prst="triangle">
          <a:avLst>
            <a:gd name="adj" fmla="val 100000"/>
          </a:avLst>
        </a:prstGeom>
        <a:solidFill>
          <a:schemeClr val="accent3">
            <a:hueOff val="813180"/>
            <a:satOff val="30000"/>
            <a:lumOff val="-4412"/>
            <a:alphaOff val="0"/>
          </a:schemeClr>
        </a:solidFill>
        <a:ln w="12700" cap="flat" cmpd="sng" algn="ctr">
          <a:solidFill>
            <a:schemeClr val="accent3">
              <a:hueOff val="813180"/>
              <a:satOff val="30000"/>
              <a:lumOff val="-4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7E855B-42E9-4ABA-99E9-63B6ED1A4394}">
      <dsp:nvSpPr>
        <dsp:cNvPr id="0" name=""/>
        <dsp:cNvSpPr/>
      </dsp:nvSpPr>
      <dsp:spPr>
        <a:xfrm rot="5400000">
          <a:off x="3911040" y="1721511"/>
          <a:ext cx="974175" cy="1621006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2700" cap="flat" cmpd="sng" algn="ctr">
          <a:solidFill>
            <a:schemeClr val="accent3">
              <a:hueOff val="1084240"/>
              <a:satOff val="40000"/>
              <a:lumOff val="-58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6E483F-E527-4A1C-A0DD-B03E3E676439}">
      <dsp:nvSpPr>
        <dsp:cNvPr id="0" name=""/>
        <dsp:cNvSpPr/>
      </dsp:nvSpPr>
      <dsp:spPr>
        <a:xfrm>
          <a:off x="3748426" y="2205843"/>
          <a:ext cx="1463453" cy="1282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CTL</a:t>
          </a:r>
          <a:endParaRPr lang="en-US" altLang="zh-CN" sz="1800" b="1" kern="1200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遗忘</a:t>
          </a:r>
          <a:endParaRPr lang="en-US" altLang="zh-CN" sz="1800" b="1" kern="1200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  <a:sym typeface="+mn-ea"/>
          </a:endParaRP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算法</a:t>
          </a:r>
          <a:r>
            <a:rPr lang="zh-CN" altLang="en-US" sz="1800" b="1" kern="12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实现</a:t>
          </a:r>
        </a:p>
      </dsp:txBody>
      <dsp:txXfrm>
        <a:off x="3748426" y="2205843"/>
        <a:ext cx="1463453" cy="1282803"/>
      </dsp:txXfrm>
    </dsp:sp>
    <dsp:sp modelId="{A25964D5-AE99-4580-BA69-C65FEF4D8D9C}">
      <dsp:nvSpPr>
        <dsp:cNvPr id="0" name=""/>
        <dsp:cNvSpPr/>
      </dsp:nvSpPr>
      <dsp:spPr>
        <a:xfrm>
          <a:off x="4935756" y="1602171"/>
          <a:ext cx="276123" cy="276123"/>
        </a:xfrm>
        <a:prstGeom prst="triangle">
          <a:avLst>
            <a:gd name="adj" fmla="val 10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accent3">
              <a:hueOff val="1355300"/>
              <a:satOff val="50000"/>
              <a:lumOff val="-7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BC3C59-0599-4E6E-9FCC-ADBB42E92D4E}">
      <dsp:nvSpPr>
        <dsp:cNvPr id="0" name=""/>
        <dsp:cNvSpPr/>
      </dsp:nvSpPr>
      <dsp:spPr>
        <a:xfrm rot="5400000">
          <a:off x="5702594" y="1278189"/>
          <a:ext cx="974175" cy="1621006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2700" cap="flat" cmpd="sng" algn="ctr">
          <a:solidFill>
            <a:schemeClr val="accent3">
              <a:hueOff val="1626359"/>
              <a:satOff val="60000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3C90CA-A901-492F-8DA0-9235A53E95CB}">
      <dsp:nvSpPr>
        <dsp:cNvPr id="0" name=""/>
        <dsp:cNvSpPr/>
      </dsp:nvSpPr>
      <dsp:spPr>
        <a:xfrm>
          <a:off x="5539979" y="1762521"/>
          <a:ext cx="1463453" cy="1282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μ</a:t>
          </a:r>
          <a:r>
            <a:rPr lang="en-US" altLang="zh-CN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-</a:t>
          </a:r>
          <a:r>
            <a:rPr lang="zh-CN" altLang="en-US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演算</a:t>
          </a:r>
          <a:endParaRPr lang="en-US" altLang="zh-CN" sz="1800" b="1" kern="1200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遗忘</a:t>
          </a:r>
          <a:endParaRPr lang="en-US" altLang="zh-CN" sz="1800" b="1" kern="1200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  <a:sym typeface="+mn-ea"/>
          </a:endParaRP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SNC </a:t>
          </a:r>
          <a:r>
            <a:rPr lang="en-US" altLang="zh-CN" sz="1800" b="1" kern="12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&amp; WSC</a:t>
          </a:r>
          <a:endParaRPr lang="zh-CN" altLang="en-US" sz="1800" b="1" kern="12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5539979" y="1762521"/>
        <a:ext cx="1463453" cy="1282803"/>
      </dsp:txXfrm>
    </dsp:sp>
    <dsp:sp modelId="{45655380-57D6-4009-B409-5C3D3BFEDF35}">
      <dsp:nvSpPr>
        <dsp:cNvPr id="0" name=""/>
        <dsp:cNvSpPr/>
      </dsp:nvSpPr>
      <dsp:spPr>
        <a:xfrm>
          <a:off x="6727310" y="1158849"/>
          <a:ext cx="276123" cy="276123"/>
        </a:xfrm>
        <a:prstGeom prst="triangle">
          <a:avLst>
            <a:gd name="adj" fmla="val 100000"/>
          </a:avLst>
        </a:prstGeom>
        <a:solidFill>
          <a:schemeClr val="accent3">
            <a:hueOff val="1897419"/>
            <a:satOff val="70000"/>
            <a:lumOff val="-10294"/>
            <a:alphaOff val="0"/>
          </a:schemeClr>
        </a:solidFill>
        <a:ln w="12700" cap="flat" cmpd="sng" algn="ctr">
          <a:solidFill>
            <a:schemeClr val="accent3">
              <a:hueOff val="1897419"/>
              <a:satOff val="70000"/>
              <a:lumOff val="-1029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C20D61-2798-4F5F-BA85-8AC64FBE6AE7}">
      <dsp:nvSpPr>
        <dsp:cNvPr id="0" name=""/>
        <dsp:cNvSpPr/>
      </dsp:nvSpPr>
      <dsp:spPr>
        <a:xfrm rot="5400000">
          <a:off x="7494147" y="834868"/>
          <a:ext cx="974175" cy="1621006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2700" cap="flat" cmpd="sng" algn="ctr">
          <a:solidFill>
            <a:schemeClr val="accent3">
              <a:hueOff val="2168479"/>
              <a:satOff val="80000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A3A822-F3C5-4310-BE94-C92FD08A4BFA}">
      <dsp:nvSpPr>
        <dsp:cNvPr id="0" name=""/>
        <dsp:cNvSpPr/>
      </dsp:nvSpPr>
      <dsp:spPr>
        <a:xfrm>
          <a:off x="7331533" y="1319200"/>
          <a:ext cx="1463453" cy="1282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应用实例</a:t>
          </a:r>
        </a:p>
      </dsp:txBody>
      <dsp:txXfrm>
        <a:off x="7331533" y="1319200"/>
        <a:ext cx="1463453" cy="1282803"/>
      </dsp:txXfrm>
    </dsp:sp>
    <dsp:sp modelId="{00C4FF54-A43F-440C-9E9F-DC7CBB072FBD}">
      <dsp:nvSpPr>
        <dsp:cNvPr id="0" name=""/>
        <dsp:cNvSpPr/>
      </dsp:nvSpPr>
      <dsp:spPr>
        <a:xfrm>
          <a:off x="8518863" y="715527"/>
          <a:ext cx="276123" cy="276123"/>
        </a:xfrm>
        <a:prstGeom prst="triangle">
          <a:avLst>
            <a:gd name="adj" fmla="val 100000"/>
          </a:avLst>
        </a:prstGeom>
        <a:solidFill>
          <a:schemeClr val="accent3">
            <a:hueOff val="2439539"/>
            <a:satOff val="90000"/>
            <a:lumOff val="-13235"/>
            <a:alphaOff val="0"/>
          </a:schemeClr>
        </a:solidFill>
        <a:ln w="12700" cap="flat" cmpd="sng" algn="ctr">
          <a:solidFill>
            <a:schemeClr val="accent3">
              <a:hueOff val="2439539"/>
              <a:satOff val="90000"/>
              <a:lumOff val="-132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8EC195-F91F-4251-BD15-EF0E1805310B}">
      <dsp:nvSpPr>
        <dsp:cNvPr id="0" name=""/>
        <dsp:cNvSpPr/>
      </dsp:nvSpPr>
      <dsp:spPr>
        <a:xfrm rot="5400000">
          <a:off x="9285700" y="391546"/>
          <a:ext cx="974175" cy="1621006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A6C28C-526F-4B72-AE04-3BA09CC305B7}">
      <dsp:nvSpPr>
        <dsp:cNvPr id="0" name=""/>
        <dsp:cNvSpPr/>
      </dsp:nvSpPr>
      <dsp:spPr>
        <a:xfrm>
          <a:off x="9123086" y="875878"/>
          <a:ext cx="1463453" cy="1282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论文定稿及答辩</a:t>
          </a:r>
          <a:endParaRPr lang="zh-CN" altLang="en-US" sz="1800" b="1" kern="12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9123086" y="875878"/>
        <a:ext cx="1463453" cy="12828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#1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dir/>
      <dgm:resizeHandles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StepUpProcess#1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bkpt" val="fixed"/>
          <dgm:param type="bkPtFixedVal" val="1"/>
          <dgm:param type="off" val="off"/>
          <dgm:param type="grDir" val="bL"/>
          <dgm:param type="flowDir" val="row"/>
        </dgm:alg>
      </dgm:if>
      <dgm:else name="Name2">
        <dgm:alg type="snake">
          <dgm:param type="bkpt" val="fixed"/>
          <dgm:param type="bkPtFixedVal" val="1"/>
          <dgm:param type="off" val="off"/>
          <dgm:param type="grDir" val="bR"/>
          <dgm:param type="flowDir" val="row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type="corner" r:blip="" rot="90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type="corner" r:blip="" rot="180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type="triangle" r:blip="" rot="90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7" Type="http://schemas.openxmlformats.org/officeDocument/2006/relationships/image" Target="../media/image12.wmf"/><Relationship Id="rId6" Type="http://schemas.openxmlformats.org/officeDocument/2006/relationships/image" Target="../media/image11.wmf"/><Relationship Id="rId5" Type="http://schemas.openxmlformats.org/officeDocument/2006/relationships/image" Target="../media/image10.wmf"/><Relationship Id="rId4" Type="http://schemas.openxmlformats.org/officeDocument/2006/relationships/image" Target="../media/image9.wmf"/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25E45-C54C-4C8F-B594-C3B85124AD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0787" y="365126"/>
            <a:ext cx="11535271" cy="691984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30787" y="1289674"/>
            <a:ext cx="11535271" cy="488728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30787" y="1078251"/>
            <a:ext cx="5261324" cy="105711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0787" y="365126"/>
            <a:ext cx="11023013" cy="6972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330787" y="1083538"/>
            <a:ext cx="5261324" cy="100426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42.png"/><Relationship Id="rId7" Type="http://schemas.openxmlformats.org/officeDocument/2006/relationships/image" Target="../media/image41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e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2.emf"/><Relationship Id="rId1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7.xml"/><Relationship Id="rId2" Type="http://schemas.openxmlformats.org/officeDocument/2006/relationships/image" Target="../media/image44.emf"/><Relationship Id="rId1" Type="http://schemas.openxmlformats.org/officeDocument/2006/relationships/oleObject" Target="../embeddings/oleObject15.bin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5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.xml"/><Relationship Id="rId4" Type="http://schemas.openxmlformats.org/officeDocument/2006/relationships/image" Target="../media/image47.png"/><Relationship Id="rId3" Type="http://schemas.openxmlformats.org/officeDocument/2006/relationships/image" Target="../media/image46.emf"/><Relationship Id="rId2" Type="http://schemas.openxmlformats.org/officeDocument/2006/relationships/oleObject" Target="../embeddings/oleObject16.bin"/><Relationship Id="rId1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tags" Target="../tags/tag9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jpeg"/><Relationship Id="rId4" Type="http://schemas.openxmlformats.org/officeDocument/2006/relationships/image" Target="../media/image51.png"/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1" Type="http://schemas.openxmlformats.org/officeDocument/2006/relationships/oleObject" Target="../embeddings/oleObject3.bin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wmf"/><Relationship Id="rId8" Type="http://schemas.openxmlformats.org/officeDocument/2006/relationships/oleObject" Target="../embeddings/oleObject8.bin"/><Relationship Id="rId7" Type="http://schemas.openxmlformats.org/officeDocument/2006/relationships/oleObject" Target="../embeddings/oleObject7.bin"/><Relationship Id="rId6" Type="http://schemas.openxmlformats.org/officeDocument/2006/relationships/image" Target="../media/image8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7.wmf"/><Relationship Id="rId3" Type="http://schemas.openxmlformats.org/officeDocument/2006/relationships/oleObject" Target="../embeddings/oleObject5.bin"/><Relationship Id="rId21" Type="http://schemas.openxmlformats.org/officeDocument/2006/relationships/vmlDrawing" Target="../drawings/vmlDrawing3.vml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6.wmf"/><Relationship Id="rId19" Type="http://schemas.openxmlformats.org/officeDocument/2006/relationships/image" Target="../media/image13.wmf"/><Relationship Id="rId18" Type="http://schemas.openxmlformats.org/officeDocument/2006/relationships/oleObject" Target="../embeddings/oleObject14.bin"/><Relationship Id="rId17" Type="http://schemas.openxmlformats.org/officeDocument/2006/relationships/image" Target="../media/image12.wmf"/><Relationship Id="rId16" Type="http://schemas.openxmlformats.org/officeDocument/2006/relationships/oleObject" Target="../embeddings/oleObject13.bin"/><Relationship Id="rId15" Type="http://schemas.openxmlformats.org/officeDocument/2006/relationships/oleObject" Target="../embeddings/oleObject12.bin"/><Relationship Id="rId14" Type="http://schemas.openxmlformats.org/officeDocument/2006/relationships/image" Target="../media/image11.wmf"/><Relationship Id="rId13" Type="http://schemas.openxmlformats.org/officeDocument/2006/relationships/oleObject" Target="../embeddings/oleObject11.bin"/><Relationship Id="rId12" Type="http://schemas.openxmlformats.org/officeDocument/2006/relationships/image" Target="../media/image10.wmf"/><Relationship Id="rId11" Type="http://schemas.openxmlformats.org/officeDocument/2006/relationships/oleObject" Target="../embeddings/oleObject10.bin"/><Relationship Id="rId10" Type="http://schemas.openxmlformats.org/officeDocument/2006/relationships/oleObject" Target="../embeddings/oleObject9.bin"/><Relationship Id="rId1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424223"/>
            <a:ext cx="12209317" cy="1509052"/>
          </a:xfrm>
        </p:spPr>
        <p:txBody>
          <a:bodyPr>
            <a:normAutofit/>
          </a:bodyPr>
          <a:lstStyle/>
          <a:p>
            <a:r>
              <a:rPr lang="zh-CN" altLang="en-US" sz="4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基于遗忘的CTL规范</a:t>
            </a:r>
            <a:r>
              <a:rPr lang="zh-CN" altLang="en-US" sz="4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</a:t>
            </a:r>
            <a:br>
              <a:rPr lang="zh-CN" altLang="en-US" sz="4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en-US" sz="4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极小子集计算</a:t>
            </a:r>
            <a:endParaRPr lang="zh-CN" altLang="en-US" sz="40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58371" y="3830126"/>
            <a:ext cx="10275259" cy="1655762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冯仁艳</a:t>
            </a:r>
            <a:endParaRPr lang="en-US" altLang="zh-CN" b="1" baseline="30000" dirty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导师：王以松 教授</a:t>
            </a:r>
            <a:endParaRPr lang="en-US" altLang="zh-CN" b="1" baseline="30000" dirty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贵州大学  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计算机科学与技术学院</a:t>
            </a:r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15728" t="5235" r="19923" b="7306"/>
          <a:stretch>
            <a:fillRect/>
          </a:stretch>
        </p:blipFill>
        <p:spPr>
          <a:xfrm>
            <a:off x="10625766" y="-19"/>
            <a:ext cx="1259999" cy="1260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65018" y="716973"/>
            <a:ext cx="6431973" cy="135082"/>
          </a:xfrm>
          <a:prstGeom prst="rect">
            <a:avLst/>
          </a:prstGeom>
          <a:gradFill>
            <a:gsLst>
              <a:gs pos="0">
                <a:srgbClr val="AD2D17"/>
              </a:gs>
              <a:gs pos="100000">
                <a:srgbClr val="A92F17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6697" y="347641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贵州大学计算机科学与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技术博士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生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开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题答辩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 advTm="29149"/>
    </mc:Choice>
    <mc:Fallback>
      <p:transition spd="slow" advTm="29149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实例：交通灯（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specification ：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 sz="2000"/>
              <a:t>((AX (tl1.state = green &amp; tl2.state = green) &amp; tl1.state = red) &amp; tl1.state = green)</a:t>
            </a:r>
            <a:endParaRPr lang="zh-CN" altLang="en-US" sz="20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065" y="2710180"/>
            <a:ext cx="11188700" cy="16097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65" y="5246370"/>
            <a:ext cx="7524750" cy="6000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30835" y="4673600"/>
            <a:ext cx="1388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极小子集：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35940" y="6264910"/>
            <a:ext cx="4984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</a:rPr>
              <a:t>负例提供的原子对极小子集的计算不一定有贡献</a:t>
            </a:r>
            <a:endParaRPr lang="zh-CN" altLang="en-US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实验结果</a:t>
            </a:r>
            <a:endParaRPr lang="zh-CN" altLang="en-US"/>
          </a:p>
        </p:txBody>
      </p:sp>
      <p:sp>
        <p:nvSpPr>
          <p:cNvPr id="8" name="内容占位符 7"/>
          <p:cNvSpPr/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/>
        </p:nvSpPr>
        <p:spPr>
          <a:xfrm>
            <a:off x="1066799" y="2343736"/>
            <a:ext cx="7207185" cy="47051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1066798" y="4492101"/>
            <a:ext cx="7207185" cy="47222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1066799" y="4002670"/>
            <a:ext cx="7207185" cy="47051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1066800" y="1818505"/>
            <a:ext cx="7207185" cy="47051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568171" y="2868967"/>
            <a:ext cx="7705817" cy="470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568170" y="3498060"/>
            <a:ext cx="7705817" cy="470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568169" y="5019038"/>
            <a:ext cx="7705817" cy="470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568168" y="5630463"/>
            <a:ext cx="7705817" cy="470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568171" y="1322773"/>
            <a:ext cx="7705817" cy="470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立项依据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研究背景及意义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国内外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研究进展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研究内容、目标和拟解决的关键科学问题</a:t>
            </a:r>
            <a:endPara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研究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方案与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可行性分析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研究方案与技术路线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可行性分析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与研究基础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研究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特色与创新之处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研究进度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安排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zh-CN" altLang="zh-CN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研究背景及意义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系统的正确性极为重要</a:t>
            </a:r>
            <a:endParaRPr lang="zh-CN" altLang="zh-CN" sz="27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0787" y="1289674"/>
            <a:ext cx="11693837" cy="488728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由软件故障引起的重大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损失</a:t>
            </a:r>
            <a:r>
              <a:rPr lang="en-US" altLang="zh-CN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3647" y="6480547"/>
            <a:ext cx="3202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系统故障引起的系列灾难现场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97383" y="6295881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系统正确对国防、太空勘测和交通运输至关重要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97383" y="1560315"/>
            <a:ext cx="4935985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1991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年海湾战争中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，美国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爱国者导弹系统没能拦截住飞入伊拉克境内的飞毛腿导弹。该导弹毁掉了美国的一个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军营、</a:t>
            </a:r>
            <a:r>
              <a:rPr lang="en-US" altLang="zh-CN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28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名士兵死亡，</a:t>
            </a:r>
            <a:r>
              <a:rPr lang="en-US" altLang="zh-CN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100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人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受伤</a:t>
            </a:r>
            <a:r>
              <a:rPr lang="en-US" altLang="zh-CN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软件的舍入错误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1996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年，阿丽亚娜</a:t>
            </a: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型</a:t>
            </a:r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运载火箭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因软件引发的问题导致其与其他卫星在瞬间</a:t>
            </a:r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灰飞烟灭</a:t>
            </a:r>
            <a:r>
              <a:rPr lang="en-US" altLang="zh-CN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不同飞行条件下代码重用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1999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年，由于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用错度量单位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引起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火星探测器坠毁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造成了</a:t>
            </a:r>
            <a:r>
              <a:rPr lang="en-US" altLang="zh-CN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3.27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亿美元的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损失</a:t>
            </a:r>
            <a:r>
              <a:rPr lang="en-US" altLang="zh-CN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用错度量单位</a:t>
            </a:r>
            <a:endParaRPr lang="en-US" altLang="zh-CN" sz="20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2011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年，温州</a:t>
            </a:r>
            <a:r>
              <a:rPr lang="en-US" altLang="zh-CN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7.23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动车事故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导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致许多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人失去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生命</a:t>
            </a:r>
            <a:r>
              <a:rPr lang="en-US" altLang="zh-CN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由于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信号设备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在设计上存在严重的缺陷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导致</a:t>
            </a:r>
            <a:endParaRPr lang="en-US" altLang="zh-CN" sz="20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… …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9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605" y="2087794"/>
            <a:ext cx="2380555" cy="2029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203" y="4270159"/>
            <a:ext cx="2461957" cy="2139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40" y="4194864"/>
            <a:ext cx="2734591" cy="22146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40" y="2082491"/>
            <a:ext cx="2734591" cy="2023597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 flipV="1">
            <a:off x="10502283" y="2824570"/>
            <a:ext cx="1003177" cy="77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7044570" y="3129278"/>
            <a:ext cx="88318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8060924" y="4030462"/>
            <a:ext cx="2942947" cy="88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7053448" y="4944862"/>
            <a:ext cx="1566769" cy="177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8637973" y="5556474"/>
            <a:ext cx="2716567" cy="98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7080082" y="5868140"/>
            <a:ext cx="2037286" cy="186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663"/>
    </mc:Choice>
    <mc:Fallback>
      <p:transition spd="slow" advTm="68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89178" y="4298805"/>
            <a:ext cx="11214333" cy="2433544"/>
          </a:xfrm>
          <a:prstGeom prst="rect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89178" y="1251754"/>
            <a:ext cx="11214333" cy="2974132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zh-CN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研究背景及意义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形式化验证为系统的正确提供了有力依据</a:t>
            </a:r>
            <a:endParaRPr lang="zh-CN" altLang="en-US" sz="2700" b="1" dirty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自动定理证明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Automated theorem proving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endParaRPr lang="en-US" altLang="zh-CN" sz="2400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𝑖𝑚𝑝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𝑠𝑝𝑒𝑐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或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𝑖𝑚𝑝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↔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𝑠𝑝𝑒𝑐</m:t>
                        </m:r>
                      </m:sub>
                    </m:sSub>
                  </m:oMath>
                </a14:m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30000"/>
                  </a:lnSpc>
                  <a:buNone/>
                </a:pP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30000"/>
                  </a:lnSpc>
                  <a:buNone/>
                </a:pP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30000"/>
                  </a:lnSpc>
                  <a:buNone/>
                </a:pPr>
                <a:endParaRPr lang="en-US" altLang="zh-CN" sz="1100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模型检测（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Model Checking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b="1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⊨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𝑠𝑝𝑒𝑐</m:t>
                        </m:r>
                      </m:sub>
                    </m:sSub>
                  </m:oMath>
                </a14:m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5" t="-13" r="4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189178" y="6169605"/>
            <a:ext cx="118184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910976" y="1492756"/>
            <a:ext cx="2727795" cy="2030686"/>
            <a:chOff x="8034295" y="1299221"/>
            <a:chExt cx="2727795" cy="2030686"/>
          </a:xfrm>
        </p:grpSpPr>
        <p:sp>
          <p:nvSpPr>
            <p:cNvPr id="9" name="左大括号 8"/>
            <p:cNvSpPr/>
            <p:nvPr/>
          </p:nvSpPr>
          <p:spPr>
            <a:xfrm>
              <a:off x="8034295" y="1376817"/>
              <a:ext cx="452762" cy="1864310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8569305" y="1299221"/>
              <a:ext cx="2192785" cy="477855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消解 </a:t>
              </a:r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(Resolution)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8569304" y="2075882"/>
              <a:ext cx="2192785" cy="477855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表推理（</a:t>
              </a:r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Tableau</a:t>
              </a:r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）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8569304" y="2852052"/>
              <a:ext cx="2192785" cy="477855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Hoare</a:t>
              </a:r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三元组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1396980" y="2566236"/>
            <a:ext cx="8358334" cy="1582924"/>
            <a:chOff x="278394" y="2538391"/>
            <a:chExt cx="8358334" cy="1582924"/>
          </a:xfrm>
        </p:grpSpPr>
        <p:sp>
          <p:nvSpPr>
            <p:cNvPr id="13" name="圆角矩形 12"/>
            <p:cNvSpPr/>
            <p:nvPr/>
          </p:nvSpPr>
          <p:spPr>
            <a:xfrm>
              <a:off x="278394" y="2864597"/>
              <a:ext cx="2460682" cy="659047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Hoare</a:t>
              </a:r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三元组</a:t>
              </a:r>
              <a:r>
                <a: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:</a:t>
              </a:r>
              <a:r>
                <a:rPr lang="en-US" altLang="zh-CN" noProof="1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{</a:t>
              </a:r>
              <a:r>
                <a:rPr lang="en-US" altLang="zh-CN" noProof="1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P} S {Q}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364639" y="2864598"/>
              <a:ext cx="2576127" cy="7050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最弱前</a:t>
              </a:r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件（</a:t>
              </a:r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WP</a:t>
              </a:r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）演算</a:t>
              </a:r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[1]  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右箭头 14"/>
            <p:cNvSpPr/>
            <p:nvPr/>
          </p:nvSpPr>
          <p:spPr>
            <a:xfrm>
              <a:off x="2813022" y="3067212"/>
              <a:ext cx="452761" cy="158256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6545160" y="2538391"/>
              <a:ext cx="2086252" cy="541538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负例产生</a:t>
              </a:r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[2]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6550476" y="3384072"/>
              <a:ext cx="2086252" cy="541538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系统精化</a:t>
              </a:r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[3]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右箭头 17"/>
            <p:cNvSpPr/>
            <p:nvPr/>
          </p:nvSpPr>
          <p:spPr>
            <a:xfrm rot="20471510">
              <a:off x="6028726" y="2932842"/>
              <a:ext cx="457127" cy="13943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右箭头 18"/>
            <p:cNvSpPr/>
            <p:nvPr/>
          </p:nvSpPr>
          <p:spPr>
            <a:xfrm rot="971313">
              <a:off x="6029609" y="3380470"/>
              <a:ext cx="470457" cy="13524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0" name="肘形连接符 19"/>
            <p:cNvCxnSpPr>
              <a:stCxn id="13" idx="2"/>
              <a:endCxn id="14" idx="2"/>
            </p:cNvCxnSpPr>
            <p:nvPr/>
          </p:nvCxnSpPr>
          <p:spPr>
            <a:xfrm rot="16200000" flipH="1">
              <a:off x="3057734" y="1974645"/>
              <a:ext cx="45970" cy="3143968"/>
            </a:xfrm>
            <a:prstGeom prst="bentConnector3">
              <a:avLst>
                <a:gd name="adj1" fmla="val 597281"/>
              </a:avLst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 flipH="1">
              <a:off x="2392227" y="3474984"/>
              <a:ext cx="15206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程序终止、</a:t>
              </a:r>
              <a:endParaRPr lang="en-US" altLang="zh-CN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  <a:p>
              <a:r>
                <a:rPr lang="zh-CN" altLang="en-US" dirty="0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寻找不变式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1013507" y="6253548"/>
            <a:ext cx="42881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noProof="1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如何计算反应式系统的WP</a:t>
            </a:r>
            <a:r>
              <a:rPr lang="en-US" altLang="zh-CN" sz="2400" noProof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?</a:t>
            </a:r>
            <a:endParaRPr lang="zh-CN" altLang="en-US" sz="2400" noProof="1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sz="2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0787" y="5814626"/>
            <a:ext cx="7072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反应式系统</a:t>
            </a:r>
            <a:r>
              <a: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(reactive system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：是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指与环境有着持续不断交互的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系统。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" name="椭圆形标注 29"/>
          <p:cNvSpPr/>
          <p:nvPr/>
        </p:nvSpPr>
        <p:spPr>
          <a:xfrm>
            <a:off x="10250773" y="5106536"/>
            <a:ext cx="955461" cy="340628"/>
          </a:xfrm>
          <a:prstGeom prst="wedgeEllipseCallout">
            <a:avLst>
              <a:gd name="adj1" fmla="val -19937"/>
              <a:gd name="adj2" fmla="val 1022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WP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？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6789935" y="4524466"/>
            <a:ext cx="4354461" cy="2068043"/>
            <a:chOff x="6789935" y="4524466"/>
            <a:chExt cx="4354461" cy="2068043"/>
          </a:xfrm>
        </p:grpSpPr>
        <p:sp>
          <p:nvSpPr>
            <p:cNvPr id="33" name="梯形 32"/>
            <p:cNvSpPr/>
            <p:nvPr/>
          </p:nvSpPr>
          <p:spPr>
            <a:xfrm>
              <a:off x="9228522" y="6221691"/>
              <a:ext cx="707135" cy="370818"/>
            </a:xfrm>
            <a:prstGeom prst="trapezoid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False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7598983" y="5290110"/>
              <a:ext cx="1729416" cy="867720"/>
            </a:xfrm>
            <a:prstGeom prst="ellipse">
              <a:avLst/>
            </a:prstGeom>
            <a:gradFill flip="none" rotWithShape="1">
              <a:gsLst>
                <a:gs pos="0">
                  <a:srgbClr val="B9A1A1">
                    <a:shade val="30000"/>
                    <a:satMod val="115000"/>
                  </a:srgbClr>
                </a:gs>
                <a:gs pos="50000">
                  <a:srgbClr val="B9A1A1">
                    <a:shade val="67500"/>
                    <a:satMod val="115000"/>
                  </a:srgbClr>
                </a:gs>
                <a:gs pos="100000">
                  <a:srgbClr val="B9A1A1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  <a:endPara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Checker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梯形 31"/>
            <p:cNvSpPr/>
            <p:nvPr/>
          </p:nvSpPr>
          <p:spPr>
            <a:xfrm>
              <a:off x="6971190" y="6203049"/>
              <a:ext cx="678751" cy="364357"/>
            </a:xfrm>
            <a:prstGeom prst="trapezoid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True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7969619" y="4793909"/>
              <a:ext cx="1037487" cy="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>
              <a:endCxn id="29" idx="0"/>
            </p:cNvCxnSpPr>
            <p:nvPr/>
          </p:nvCxnSpPr>
          <p:spPr>
            <a:xfrm flipH="1">
              <a:off x="8463691" y="4786914"/>
              <a:ext cx="4114" cy="50319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>
              <a:stCxn id="32" idx="3"/>
              <a:endCxn id="33" idx="1"/>
            </p:cNvCxnSpPr>
            <p:nvPr/>
          </p:nvCxnSpPr>
          <p:spPr>
            <a:xfrm>
              <a:off x="7604396" y="6385228"/>
              <a:ext cx="1670478" cy="21872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>
              <a:stCxn id="29" idx="4"/>
            </p:cNvCxnSpPr>
            <p:nvPr/>
          </p:nvCxnSpPr>
          <p:spPr>
            <a:xfrm>
              <a:off x="8463691" y="6157830"/>
              <a:ext cx="4114" cy="22993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矩形 48"/>
            <p:cNvSpPr/>
            <p:nvPr/>
          </p:nvSpPr>
          <p:spPr>
            <a:xfrm>
              <a:off x="6789935" y="4527211"/>
              <a:ext cx="1161989" cy="49715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tint val="66000"/>
                    <a:satMod val="160000"/>
                  </a:schemeClr>
                </a:gs>
                <a:gs pos="50000">
                  <a:schemeClr val="accent2">
                    <a:tint val="44500"/>
                    <a:satMod val="160000"/>
                  </a:schemeClr>
                </a:gs>
                <a:gs pos="100000">
                  <a:schemeClr val="accent2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System</a:t>
              </a:r>
              <a:endPara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8989351" y="4524466"/>
              <a:ext cx="1125642" cy="49715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tint val="66000"/>
                    <a:satMod val="160000"/>
                  </a:schemeClr>
                </a:gs>
                <a:gs pos="50000">
                  <a:schemeClr val="accent2">
                    <a:tint val="44500"/>
                    <a:satMod val="160000"/>
                  </a:schemeClr>
                </a:gs>
                <a:gs pos="100000">
                  <a:schemeClr val="accent2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Property</a:t>
              </a:r>
              <a:endPara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Specification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正五边形 56"/>
            <p:cNvSpPr/>
            <p:nvPr/>
          </p:nvSpPr>
          <p:spPr>
            <a:xfrm>
              <a:off x="10163618" y="5586437"/>
              <a:ext cx="980778" cy="510249"/>
            </a:xfrm>
            <a:prstGeom prst="pentagon">
              <a:avLst/>
            </a:prstGeom>
            <a:gradFill flip="none" rotWithShape="1">
              <a:gsLst>
                <a:gs pos="0">
                  <a:schemeClr val="accent6">
                    <a:tint val="66000"/>
                    <a:satMod val="160000"/>
                  </a:schemeClr>
                </a:gs>
                <a:gs pos="50000">
                  <a:schemeClr val="accent6">
                    <a:tint val="44500"/>
                    <a:satMod val="160000"/>
                  </a:schemeClr>
                </a:gs>
                <a:gs pos="100000">
                  <a:schemeClr val="accent6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Counter</a:t>
              </a:r>
              <a:endParaRPr lang="en-US" altLang="zh-CN" sz="9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9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Example</a:t>
              </a:r>
              <a:endParaRPr lang="zh-CN" altLang="en-US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6" name="肘形连接符 65"/>
            <p:cNvCxnSpPr>
              <a:stCxn id="33" idx="3"/>
              <a:endCxn id="57" idx="3"/>
            </p:cNvCxnSpPr>
            <p:nvPr/>
          </p:nvCxnSpPr>
          <p:spPr>
            <a:xfrm flipV="1">
              <a:off x="9889305" y="6096686"/>
              <a:ext cx="764702" cy="310414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105"/>
    </mc:Choice>
    <mc:Fallback>
      <p:transition spd="slow" advTm="1621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" grpId="0"/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7219858" y="2070168"/>
            <a:ext cx="4927751" cy="292796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zh-CN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研究背景及意义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7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知识表示与</a:t>
            </a:r>
            <a:r>
              <a:rPr lang="zh-CN" altLang="en-US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推理（</a:t>
            </a:r>
            <a:r>
              <a:rPr lang="en-US" altLang="zh-CN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KR</a:t>
            </a:r>
            <a:r>
              <a:rPr lang="zh-CN" altLang="en-US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）中的</a:t>
            </a:r>
            <a:r>
              <a:rPr lang="en-US" altLang="zh-CN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endParaRPr lang="zh-CN" altLang="en-US" sz="27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330787" y="1289674"/>
                <a:ext cx="962339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zh-CN" altLang="en-US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最强必要条件（</a:t>
                </a:r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SNC</a:t>
                </a:r>
                <a:r>
                  <a:rPr lang="zh-CN" altLang="en-US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）和最弱充分条件（</a:t>
                </a:r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WSC</a:t>
                </a:r>
                <a:r>
                  <a:rPr lang="zh-CN" altLang="en-US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）分别用于描述给定理论下的最一般的结果（</a:t>
                </a:r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consequence</a:t>
                </a:r>
                <a:r>
                  <a:rPr lang="zh-CN" altLang="en-US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）和最一般的诱因（</a:t>
                </a:r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abduction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[4]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。满足下面两个条件的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称为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在理论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下的</a:t>
                </a:r>
                <a:r>
                  <a:rPr lang="zh-CN" altLang="en-US" b="1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最强必要条件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SNC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: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(1)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⊃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;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(2)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⊃ 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, there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⊃ 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.</a:t>
                </a:r>
                <a:endPara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87" y="1289674"/>
                <a:ext cx="9623394" cy="1477328"/>
              </a:xfrm>
              <a:prstGeom prst="rect">
                <a:avLst/>
              </a:prstGeom>
              <a:blipFill rotWithShape="1">
                <a:blip r:embed="rId1"/>
                <a:stretch>
                  <a:fillRect l="-6" t="-42" r="6" b="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/>
            </p:nvSpPr>
            <p:spPr>
              <a:xfrm>
                <a:off x="330787" y="3199647"/>
                <a:ext cx="962339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满足下面两个条件的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称为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在理论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下的</a:t>
                </a:r>
                <a:r>
                  <a:rPr lang="zh-CN" altLang="en-US" b="1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最弱充分条件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WSC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: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(1)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;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(2)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⊃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, there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⊃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.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87" y="3199647"/>
                <a:ext cx="9623394" cy="1200329"/>
              </a:xfrm>
              <a:prstGeom prst="rect">
                <a:avLst/>
              </a:prstGeom>
              <a:blipFill rotWithShape="1">
                <a:blip r:embed="rId2"/>
                <a:stretch>
                  <a:fillRect l="-6" t="-43" r="6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330787" y="4391456"/>
                <a:ext cx="688907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zh-CN" altLang="en-US" b="1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遗忘理论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Forgetting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）：</a:t>
                </a:r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在一阶逻辑中，从公式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中遗忘掉一个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元谓词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的结果是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，即将</a:t>
                </a:r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公式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中的所有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的出现都用一个新的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元谓词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来</a:t>
                </a:r>
                <a:r>
                  <a:rPr lang="zh-CN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替代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87" y="4391456"/>
                <a:ext cx="6889071" cy="923330"/>
              </a:xfrm>
              <a:prstGeom prst="rect">
                <a:avLst/>
              </a:prstGeom>
              <a:blipFill rotWithShape="1">
                <a:blip r:embed="rId3"/>
                <a:stretch>
                  <a:fillRect l="-9" t="-47" r="8" b="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 bwMode="auto">
          <a:xfrm>
            <a:off x="7506041" y="2767109"/>
            <a:ext cx="1302692" cy="3107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1pPr>
            <a:lvl2pPr marL="742950" indent="-28575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2pPr>
            <a:lvl3pPr marL="1143000" indent="-22860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3pPr>
            <a:lvl4pPr marL="1600200" indent="-22860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4pPr>
            <a:lvl5pPr marL="2057400" indent="-22860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命题逻辑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8280473" y="2256706"/>
            <a:ext cx="2230688" cy="303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1pPr>
            <a:lvl2pPr marL="742950" indent="-28575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2pPr>
            <a:lvl3pPr marL="1143000" indent="-22860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3pPr>
            <a:lvl4pPr marL="1600200" indent="-22860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4pPr>
            <a:lvl5pPr marL="2057400" indent="-22860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一阶逻辑、描述逻辑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7339111" y="3514087"/>
            <a:ext cx="1302691" cy="318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1pPr>
            <a:lvl2pPr marL="742950" indent="-28575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2pPr>
            <a:lvl3pPr marL="1143000" indent="-22860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3pPr>
            <a:lvl4pPr marL="1600200" indent="-22860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4pPr>
            <a:lvl5pPr marL="2057400" indent="-22860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</a:t>
            </a:r>
            <a:r>
              <a: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态逻辑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7575530" y="4461413"/>
            <a:ext cx="2022979" cy="2877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1pPr>
            <a:lvl2pPr marL="742950" indent="-28575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2pPr>
            <a:lvl3pPr marL="1143000" indent="-22860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3pPr>
            <a:lvl4pPr marL="1600200" indent="-22860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4pPr>
            <a:lvl5pPr marL="2057400" indent="-22860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回答集程序（</a:t>
            </a:r>
            <a:r>
              <a:rPr lang="en-US" altLang="zh-CN" sz="1600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ASP</a:t>
            </a:r>
            <a:r>
              <a:rPr lang="zh-CN" alt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流程图: 接点 11"/>
          <p:cNvSpPr/>
          <p:nvPr/>
        </p:nvSpPr>
        <p:spPr bwMode="auto">
          <a:xfrm>
            <a:off x="8931163" y="3105981"/>
            <a:ext cx="1179512" cy="1032287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>
            <a:lvl1pPr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1pPr>
            <a:lvl2pPr marL="742950" indent="-28575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2pPr>
            <a:lvl3pPr marL="1143000" indent="-22860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3pPr>
            <a:lvl4pPr marL="1600200" indent="-22860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4pPr>
            <a:lvl5pPr marL="2057400" indent="-22860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遗忘理论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 bwMode="auto">
              <a:xfrm>
                <a:off x="10897644" y="2993179"/>
                <a:ext cx="1202620" cy="126847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>
                <a:lvl1pPr>
                  <a:defRPr sz="1000" b="1">
                    <a:solidFill>
                      <a:srgbClr val="FCAB1A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1000" b="1">
                    <a:solidFill>
                      <a:srgbClr val="FCAB1A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1000" b="1">
                    <a:solidFill>
                      <a:srgbClr val="FCAB1A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1000" b="1">
                    <a:solidFill>
                      <a:srgbClr val="FCAB1A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1000" b="1">
                    <a:solidFill>
                      <a:srgbClr val="FCAB1A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rgbClr val="FCAB1A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rgbClr val="FCAB1A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rgbClr val="FCAB1A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rgbClr val="FCAB1A"/>
                    </a:solidFill>
                    <a:latin typeface="Verdan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  <a:defRPr/>
                </a:pPr>
                <a:r>
                  <a:rPr lang="zh-CN" altLang="en-US" sz="16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时态逻辑</a:t>
                </a:r>
                <a:r>
                  <a:rPr lang="en-US" altLang="zh-CN" sz="16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:</a:t>
                </a:r>
                <a:endParaRPr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 eaLnBrk="1" hangingPunct="1">
                  <a:spcBef>
                    <a:spcPct val="20000"/>
                  </a:spcBef>
                  <a:defRPr/>
                </a:pPr>
                <a:r>
                  <a:rPr lang="en-US" altLang="zh-CN" sz="16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CTL,</a:t>
                </a:r>
                <a:endParaRPr lang="en-US" altLang="zh-CN" sz="16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 eaLnBrk="1" hangingPunct="1">
                  <a:spcBef>
                    <a:spcPct val="20000"/>
                  </a:spcBef>
                  <a:defRPr/>
                </a:pPr>
                <a:r>
                  <a:rPr lang="en-US" altLang="zh-CN" sz="16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𝝁</m:t>
                    </m:r>
                  </m:oMath>
                </a14:m>
                <a:r>
                  <a:rPr lang="en-US" altLang="zh-CN" sz="16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</a:t>
                </a:r>
                <a:r>
                  <a:rPr lang="zh-CN" altLang="en-US" sz="16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演算</a:t>
                </a:r>
                <a:endParaRPr lang="en-US" altLang="zh-CN" sz="16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 eaLnBrk="1" hangingPunct="1">
                  <a:spcBef>
                    <a:spcPct val="20000"/>
                  </a:spcBef>
                  <a:defRPr/>
                </a:pPr>
                <a:r>
                  <a:rPr lang="en-US" altLang="zh-CN" sz="16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…</a:t>
                </a:r>
                <a:endParaRPr lang="zh-CN" alt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897644" y="2993179"/>
                <a:ext cx="1202620" cy="1268479"/>
              </a:xfrm>
              <a:prstGeom prst="rect">
                <a:avLst/>
              </a:prstGeom>
              <a:blipFill rotWithShape="1">
                <a:blip r:embed="rId4"/>
                <a:stretch>
                  <a:fillRect l="-562" t="-534" r="-500" b="-487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/>
          <p:cNvCxnSpPr>
            <a:endCxn id="12" idx="0"/>
          </p:cNvCxnSpPr>
          <p:nvPr/>
        </p:nvCxnSpPr>
        <p:spPr bwMode="auto">
          <a:xfrm>
            <a:off x="9365713" y="2572278"/>
            <a:ext cx="155206" cy="53370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endCxn id="12" idx="1"/>
          </p:cNvCxnSpPr>
          <p:nvPr/>
        </p:nvCxnSpPr>
        <p:spPr bwMode="auto">
          <a:xfrm>
            <a:off x="8587019" y="3081441"/>
            <a:ext cx="516880" cy="17571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0" idx="3"/>
          </p:cNvCxnSpPr>
          <p:nvPr/>
        </p:nvCxnSpPr>
        <p:spPr bwMode="auto">
          <a:xfrm flipV="1">
            <a:off x="8641802" y="3663030"/>
            <a:ext cx="271280" cy="1033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endCxn id="12" idx="3"/>
          </p:cNvCxnSpPr>
          <p:nvPr/>
        </p:nvCxnSpPr>
        <p:spPr bwMode="auto">
          <a:xfrm flipV="1">
            <a:off x="8519160" y="3987093"/>
            <a:ext cx="584739" cy="47061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cxnSpLocks noChangeShapeType="1"/>
            <a:stCxn id="13" idx="1"/>
            <a:endCxn id="12" idx="6"/>
          </p:cNvCxnSpPr>
          <p:nvPr/>
        </p:nvCxnSpPr>
        <p:spPr bwMode="auto">
          <a:xfrm flipH="1" flipV="1">
            <a:off x="10110675" y="3622125"/>
            <a:ext cx="786969" cy="5294"/>
          </a:xfrm>
          <a:prstGeom prst="straightConnector1">
            <a:avLst/>
          </a:prstGeom>
          <a:noFill/>
          <a:ln w="9525">
            <a:solidFill>
              <a:srgbClr val="C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文本框 18"/>
          <p:cNvSpPr txBox="1">
            <a:spLocks noChangeArrowheads="1"/>
          </p:cNvSpPr>
          <p:nvPr/>
        </p:nvSpPr>
        <p:spPr bwMode="auto">
          <a:xfrm>
            <a:off x="10389711" y="3266018"/>
            <a:ext cx="27603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?</a:t>
            </a:r>
            <a:endParaRPr lang="zh-CN" altLang="en-US" sz="16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10686" y="5468903"/>
            <a:ext cx="11689578" cy="1253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一种从理论中抽取知识的技术</a:t>
            </a:r>
            <a:r>
              <a: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[5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]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，被用于规划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[6,7]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和知识更新中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[8]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r>
              <a:rPr lang="zh-CN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非</a:t>
            </a:r>
            <a:r>
              <a:rPr lang="zh-CN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形式化地，</a:t>
            </a:r>
            <a:r>
              <a:rPr lang="zh-CN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对于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逻辑语言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zh-CN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中的任意公式和原子集合，如果从该公式中遗忘掉该原子集合后</a:t>
            </a:r>
            <a:r>
              <a:rPr lang="zh-CN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得到的结果</a:t>
            </a:r>
            <a:r>
              <a:rPr lang="zh-CN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仍然在</a:t>
            </a:r>
            <a:r>
              <a: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zh-CN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中，则称</a:t>
            </a:r>
            <a:r>
              <a:rPr lang="zh-CN" altLang="zh-CN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遗忘存在</a:t>
            </a:r>
            <a:r>
              <a:rPr lang="zh-CN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，同时也称该公式和原子集合的遗忘存在。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892345" y="2141190"/>
            <a:ext cx="1406972" cy="72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4756922" y="3532475"/>
            <a:ext cx="1406972" cy="72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V="1">
            <a:off x="698515" y="4697454"/>
            <a:ext cx="897316" cy="11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8280473" y="1597980"/>
            <a:ext cx="1396187" cy="145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751782" y="1892204"/>
            <a:ext cx="4841150" cy="99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728"/>
    </mc:Choice>
    <mc:Fallback>
      <p:transition spd="slow" advTm="200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4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9" grpId="0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直接箭头连接符 8"/>
          <p:cNvCxnSpPr>
            <a:cxnSpLocks noChangeShapeType="1"/>
          </p:cNvCxnSpPr>
          <p:nvPr/>
        </p:nvCxnSpPr>
        <p:spPr bwMode="auto">
          <a:xfrm flipV="1">
            <a:off x="2434444" y="1574074"/>
            <a:ext cx="7715250" cy="1588"/>
          </a:xfrm>
          <a:prstGeom prst="straightConnector1">
            <a:avLst/>
          </a:prstGeom>
          <a:noFill/>
          <a:ln w="19050">
            <a:solidFill>
              <a:srgbClr val="7030A0"/>
            </a:solidFill>
            <a:round/>
            <a:headEnd type="none" w="lg" len="lg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直接箭头连接符 8"/>
          <p:cNvCxnSpPr>
            <a:cxnSpLocks noChangeShapeType="1"/>
          </p:cNvCxnSpPr>
          <p:nvPr/>
        </p:nvCxnSpPr>
        <p:spPr bwMode="auto">
          <a:xfrm flipV="1">
            <a:off x="2458610" y="5616050"/>
            <a:ext cx="7707312" cy="4762"/>
          </a:xfrm>
          <a:prstGeom prst="straightConnector1">
            <a:avLst/>
          </a:prstGeom>
          <a:noFill/>
          <a:ln w="19050">
            <a:solidFill>
              <a:srgbClr val="0067AC"/>
            </a:solidFill>
            <a:round/>
            <a:headEnd type="none" w="lg" len="lg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8319" y="357780"/>
            <a:ext cx="9628038" cy="691984"/>
          </a:xfrm>
        </p:spPr>
        <p:txBody>
          <a:bodyPr>
            <a:noAutofit/>
          </a:bodyPr>
          <a:lstStyle/>
          <a:p>
            <a:pPr lvl="0"/>
            <a:r>
              <a:rPr lang="zh-CN" altLang="en-US" sz="4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国内外</a:t>
            </a:r>
            <a:r>
              <a:rPr lang="zh-CN" altLang="en-US" sz="4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研究进展</a:t>
            </a:r>
            <a:endParaRPr lang="zh-CN" altLang="zh-CN" sz="40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箭头连接符 14"/>
          <p:cNvCxnSpPr>
            <a:cxnSpLocks noChangeShapeType="1"/>
          </p:cNvCxnSpPr>
          <p:nvPr/>
        </p:nvCxnSpPr>
        <p:spPr bwMode="auto">
          <a:xfrm flipH="1" flipV="1">
            <a:off x="2422489" y="1231126"/>
            <a:ext cx="34180" cy="5292975"/>
          </a:xfrm>
          <a:prstGeom prst="straightConnector1">
            <a:avLst/>
          </a:prstGeom>
          <a:noFill/>
          <a:ln w="19050">
            <a:solidFill>
              <a:srgbClr val="0070C0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Box 22"/>
          <p:cNvSpPr txBox="1">
            <a:spLocks noChangeArrowheads="1"/>
          </p:cNvSpPr>
          <p:nvPr/>
        </p:nvSpPr>
        <p:spPr bwMode="auto">
          <a:xfrm>
            <a:off x="1409561" y="4949948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遗忘理论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1605353" y="3961555"/>
            <a:ext cx="845103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zh-CN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 &amp; </a:t>
            </a:r>
            <a:endParaRPr lang="en-US" altLang="zh-CN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en-US" altLang="zh-CN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1420568" y="3146154"/>
            <a:ext cx="1005403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后继状态</a:t>
            </a:r>
            <a:endParaRPr lang="en-US" altLang="zh-CN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公理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27"/>
          <p:cNvCxnSpPr>
            <a:cxnSpLocks noChangeShapeType="1"/>
          </p:cNvCxnSpPr>
          <p:nvPr/>
        </p:nvCxnSpPr>
        <p:spPr bwMode="auto">
          <a:xfrm>
            <a:off x="2456669" y="4718045"/>
            <a:ext cx="7735887" cy="30163"/>
          </a:xfrm>
          <a:prstGeom prst="straightConnector1">
            <a:avLst/>
          </a:prstGeom>
          <a:noFill/>
          <a:ln w="9525">
            <a:solidFill>
              <a:srgbClr val="0067AC"/>
            </a:solidFill>
            <a:round/>
            <a:head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直接箭头连接符 28"/>
          <p:cNvCxnSpPr>
            <a:cxnSpLocks noChangeShapeType="1"/>
          </p:cNvCxnSpPr>
          <p:nvPr/>
        </p:nvCxnSpPr>
        <p:spPr bwMode="auto">
          <a:xfrm>
            <a:off x="2456669" y="3963951"/>
            <a:ext cx="7700962" cy="33338"/>
          </a:xfrm>
          <a:prstGeom prst="straightConnector1">
            <a:avLst/>
          </a:prstGeom>
          <a:noFill/>
          <a:ln w="9525">
            <a:solidFill>
              <a:srgbClr val="0067AC"/>
            </a:solidFill>
            <a:round/>
            <a:head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椭圆 29"/>
          <p:cNvSpPr>
            <a:spLocks noChangeArrowheads="1"/>
          </p:cNvSpPr>
          <p:nvPr/>
        </p:nvSpPr>
        <p:spPr bwMode="auto">
          <a:xfrm>
            <a:off x="2978956" y="5591943"/>
            <a:ext cx="114300" cy="5873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椭圆 30"/>
          <p:cNvSpPr>
            <a:spLocks noChangeArrowheads="1"/>
          </p:cNvSpPr>
          <p:nvPr/>
        </p:nvSpPr>
        <p:spPr bwMode="auto">
          <a:xfrm flipV="1">
            <a:off x="3718731" y="5597353"/>
            <a:ext cx="115888" cy="460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椭圆 31"/>
          <p:cNvSpPr>
            <a:spLocks noChangeArrowheads="1"/>
          </p:cNvSpPr>
          <p:nvPr/>
        </p:nvSpPr>
        <p:spPr bwMode="auto">
          <a:xfrm>
            <a:off x="4174344" y="5591003"/>
            <a:ext cx="114300" cy="57150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椭圆 32"/>
          <p:cNvSpPr>
            <a:spLocks noChangeArrowheads="1"/>
          </p:cNvSpPr>
          <p:nvPr/>
        </p:nvSpPr>
        <p:spPr bwMode="auto">
          <a:xfrm>
            <a:off x="4660119" y="5588475"/>
            <a:ext cx="114300" cy="587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椭圆 33"/>
          <p:cNvSpPr>
            <a:spLocks noChangeArrowheads="1"/>
          </p:cNvSpPr>
          <p:nvPr/>
        </p:nvSpPr>
        <p:spPr bwMode="auto">
          <a:xfrm>
            <a:off x="5744381" y="5587534"/>
            <a:ext cx="114300" cy="57150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椭圆 34"/>
          <p:cNvSpPr>
            <a:spLocks noChangeArrowheads="1"/>
          </p:cNvSpPr>
          <p:nvPr/>
        </p:nvSpPr>
        <p:spPr bwMode="auto">
          <a:xfrm>
            <a:off x="6219044" y="5585007"/>
            <a:ext cx="114300" cy="5873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椭圆 35"/>
          <p:cNvSpPr>
            <a:spLocks noChangeArrowheads="1"/>
          </p:cNvSpPr>
          <p:nvPr/>
        </p:nvSpPr>
        <p:spPr bwMode="auto">
          <a:xfrm>
            <a:off x="7103281" y="5584066"/>
            <a:ext cx="114300" cy="57150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椭圆 36"/>
          <p:cNvSpPr>
            <a:spLocks noChangeArrowheads="1"/>
          </p:cNvSpPr>
          <p:nvPr/>
        </p:nvSpPr>
        <p:spPr bwMode="auto">
          <a:xfrm flipH="1">
            <a:off x="8121720" y="5584419"/>
            <a:ext cx="96838" cy="5238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TextBox 40"/>
          <p:cNvSpPr txBox="1">
            <a:spLocks noChangeArrowheads="1"/>
          </p:cNvSpPr>
          <p:nvPr/>
        </p:nvSpPr>
        <p:spPr bwMode="auto">
          <a:xfrm>
            <a:off x="1415743" y="5784469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情景演算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同心圆 20"/>
          <p:cNvSpPr/>
          <p:nvPr/>
        </p:nvSpPr>
        <p:spPr bwMode="auto">
          <a:xfrm>
            <a:off x="4084563" y="4217346"/>
            <a:ext cx="303213" cy="297016"/>
          </a:xfrm>
          <a:prstGeom prst="donut">
            <a:avLst/>
          </a:prstGeom>
          <a:solidFill>
            <a:srgbClr val="0070C0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同心圆 21"/>
          <p:cNvSpPr/>
          <p:nvPr/>
        </p:nvSpPr>
        <p:spPr bwMode="auto">
          <a:xfrm>
            <a:off x="2775757" y="5900213"/>
            <a:ext cx="317499" cy="334354"/>
          </a:xfrm>
          <a:prstGeom prst="donu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solidFill>
                <a:srgbClr val="0070C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同心圆 22"/>
          <p:cNvSpPr/>
          <p:nvPr/>
        </p:nvSpPr>
        <p:spPr bwMode="auto">
          <a:xfrm>
            <a:off x="4585507" y="3466699"/>
            <a:ext cx="293688" cy="300742"/>
          </a:xfrm>
          <a:prstGeom prst="donu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同心圆 23"/>
          <p:cNvSpPr/>
          <p:nvPr/>
        </p:nvSpPr>
        <p:spPr bwMode="auto">
          <a:xfrm>
            <a:off x="5700346" y="3466699"/>
            <a:ext cx="301356" cy="293933"/>
          </a:xfrm>
          <a:prstGeom prst="donu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同心圆 24"/>
          <p:cNvSpPr/>
          <p:nvPr/>
        </p:nvSpPr>
        <p:spPr bwMode="auto">
          <a:xfrm>
            <a:off x="6119031" y="5059531"/>
            <a:ext cx="289719" cy="300513"/>
          </a:xfrm>
          <a:prstGeom prst="donu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同心圆 25"/>
          <p:cNvSpPr/>
          <p:nvPr/>
        </p:nvSpPr>
        <p:spPr bwMode="auto">
          <a:xfrm>
            <a:off x="7025494" y="5059531"/>
            <a:ext cx="284252" cy="297333"/>
          </a:xfrm>
          <a:prstGeom prst="donu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同心圆 26"/>
          <p:cNvSpPr/>
          <p:nvPr/>
        </p:nvSpPr>
        <p:spPr bwMode="auto">
          <a:xfrm>
            <a:off x="3609721" y="5081151"/>
            <a:ext cx="295079" cy="269426"/>
          </a:xfrm>
          <a:prstGeom prst="donu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solidFill>
                <a:srgbClr val="0070C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8" name="同心圆 27"/>
          <p:cNvSpPr/>
          <p:nvPr/>
        </p:nvSpPr>
        <p:spPr bwMode="auto">
          <a:xfrm>
            <a:off x="8000891" y="5050654"/>
            <a:ext cx="297570" cy="314904"/>
          </a:xfrm>
          <a:prstGeom prst="donu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9" name="TextBox 52"/>
          <p:cNvSpPr txBox="1">
            <a:spLocks noChangeArrowheads="1"/>
          </p:cNvSpPr>
          <p:nvPr/>
        </p:nvSpPr>
        <p:spPr bwMode="auto">
          <a:xfrm>
            <a:off x="2775756" y="563192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1969</a:t>
            </a:r>
            <a:endParaRPr lang="zh-CN" altLang="en-US" sz="100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" name="TextBox 53"/>
          <p:cNvSpPr txBox="1">
            <a:spLocks noChangeArrowheads="1"/>
          </p:cNvSpPr>
          <p:nvPr/>
        </p:nvSpPr>
        <p:spPr bwMode="auto">
          <a:xfrm>
            <a:off x="3552044" y="5654149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1994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1" name="TextBox 54"/>
          <p:cNvSpPr txBox="1">
            <a:spLocks noChangeArrowheads="1"/>
          </p:cNvSpPr>
          <p:nvPr/>
        </p:nvSpPr>
        <p:spPr bwMode="auto">
          <a:xfrm>
            <a:off x="3948919" y="568272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2001</a:t>
            </a:r>
            <a:endParaRPr lang="zh-CN" altLang="en-US" sz="100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" name="TextBox 55"/>
          <p:cNvSpPr txBox="1">
            <a:spLocks noChangeArrowheads="1"/>
          </p:cNvSpPr>
          <p:nvPr/>
        </p:nvSpPr>
        <p:spPr bwMode="auto">
          <a:xfrm>
            <a:off x="4441044" y="5655150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2003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" name="TextBox 56"/>
          <p:cNvSpPr txBox="1">
            <a:spLocks noChangeArrowheads="1"/>
          </p:cNvSpPr>
          <p:nvPr/>
        </p:nvSpPr>
        <p:spPr bwMode="auto">
          <a:xfrm>
            <a:off x="5558644" y="566373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2008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4" name="TextBox 57"/>
          <p:cNvSpPr txBox="1">
            <a:spLocks noChangeArrowheads="1"/>
          </p:cNvSpPr>
          <p:nvPr/>
        </p:nvSpPr>
        <p:spPr bwMode="auto">
          <a:xfrm>
            <a:off x="6023781" y="5669792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2009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" name="TextBox 58"/>
          <p:cNvSpPr txBox="1">
            <a:spLocks noChangeArrowheads="1"/>
          </p:cNvSpPr>
          <p:nvPr/>
        </p:nvSpPr>
        <p:spPr bwMode="auto">
          <a:xfrm>
            <a:off x="6882619" y="5661853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2011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" name="TextBox 59"/>
          <p:cNvSpPr txBox="1">
            <a:spLocks noChangeArrowheads="1"/>
          </p:cNvSpPr>
          <p:nvPr/>
        </p:nvSpPr>
        <p:spPr bwMode="auto">
          <a:xfrm>
            <a:off x="7894708" y="563839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2016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7" name="肘形连接符 62"/>
          <p:cNvCxnSpPr>
            <a:cxnSpLocks noChangeShapeType="1"/>
          </p:cNvCxnSpPr>
          <p:nvPr/>
        </p:nvCxnSpPr>
        <p:spPr bwMode="auto">
          <a:xfrm rot="5400000" flipH="1" flipV="1">
            <a:off x="3071839" y="5371993"/>
            <a:ext cx="707936" cy="665105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002060"/>
            </a:solidFill>
            <a:miter lim="800000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肘形连接符 66"/>
          <p:cNvCxnSpPr>
            <a:cxnSpLocks noChangeShapeType="1"/>
            <a:stCxn id="27" idx="6"/>
            <a:endCxn id="21" idx="4"/>
          </p:cNvCxnSpPr>
          <p:nvPr/>
        </p:nvCxnSpPr>
        <p:spPr bwMode="auto">
          <a:xfrm flipV="1">
            <a:off x="3904800" y="4514362"/>
            <a:ext cx="331370" cy="701502"/>
          </a:xfrm>
          <a:prstGeom prst="bent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肘形连接符 69"/>
          <p:cNvCxnSpPr>
            <a:cxnSpLocks noChangeShapeType="1"/>
            <a:stCxn id="21" idx="6"/>
            <a:endCxn id="23" idx="4"/>
          </p:cNvCxnSpPr>
          <p:nvPr/>
        </p:nvCxnSpPr>
        <p:spPr bwMode="auto">
          <a:xfrm flipV="1">
            <a:off x="4387776" y="3767441"/>
            <a:ext cx="344575" cy="598413"/>
          </a:xfrm>
          <a:prstGeom prst="bentConnector2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cxnSp>
      <p:cxnSp>
        <p:nvCxnSpPr>
          <p:cNvPr id="40" name="肘形连接符 71"/>
          <p:cNvCxnSpPr>
            <a:cxnSpLocks noChangeShapeType="1"/>
            <a:stCxn id="21" idx="6"/>
            <a:endCxn id="23" idx="4"/>
          </p:cNvCxnSpPr>
          <p:nvPr/>
        </p:nvCxnSpPr>
        <p:spPr bwMode="auto">
          <a:xfrm flipV="1">
            <a:off x="4387776" y="3767441"/>
            <a:ext cx="344575" cy="598413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肘形连接符 40"/>
          <p:cNvCxnSpPr>
            <a:cxnSpLocks noChangeShapeType="1"/>
            <a:stCxn id="23" idx="6"/>
            <a:endCxn id="24" idx="2"/>
          </p:cNvCxnSpPr>
          <p:nvPr/>
        </p:nvCxnSpPr>
        <p:spPr bwMode="auto">
          <a:xfrm flipV="1">
            <a:off x="4879195" y="3613666"/>
            <a:ext cx="821151" cy="3404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002060"/>
            </a:solidFill>
            <a:miter lim="800000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肘形连接符 41"/>
          <p:cNvCxnSpPr>
            <a:cxnSpLocks noChangeShapeType="1"/>
            <a:stCxn id="24" idx="5"/>
            <a:endCxn id="25" idx="0"/>
          </p:cNvCxnSpPr>
          <p:nvPr/>
        </p:nvCxnSpPr>
        <p:spPr bwMode="auto">
          <a:xfrm rot="16200000" flipH="1">
            <a:off x="5439758" y="4235398"/>
            <a:ext cx="1341944" cy="306322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肘形连接符 42"/>
          <p:cNvCxnSpPr>
            <a:cxnSpLocks noChangeShapeType="1"/>
            <a:stCxn id="25" idx="6"/>
            <a:endCxn id="26" idx="2"/>
          </p:cNvCxnSpPr>
          <p:nvPr/>
        </p:nvCxnSpPr>
        <p:spPr bwMode="auto">
          <a:xfrm flipV="1">
            <a:off x="6408750" y="5208198"/>
            <a:ext cx="616744" cy="1590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肘形连接符 43"/>
          <p:cNvCxnSpPr>
            <a:cxnSpLocks noChangeShapeType="1"/>
            <a:stCxn id="26" idx="6"/>
            <a:endCxn id="28" idx="2"/>
          </p:cNvCxnSpPr>
          <p:nvPr/>
        </p:nvCxnSpPr>
        <p:spPr bwMode="auto">
          <a:xfrm flipV="1">
            <a:off x="7309746" y="5208106"/>
            <a:ext cx="691145" cy="92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84"/>
          <p:cNvSpPr txBox="1">
            <a:spLocks noChangeArrowheads="1"/>
          </p:cNvSpPr>
          <p:nvPr/>
        </p:nvSpPr>
        <p:spPr bwMode="auto">
          <a:xfrm>
            <a:off x="3188778" y="4569143"/>
            <a:ext cx="1543448" cy="56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Lin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Reiter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遗忘理论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7" name="TextBox 86"/>
          <p:cNvSpPr txBox="1">
            <a:spLocks noChangeArrowheads="1"/>
          </p:cNvSpPr>
          <p:nvPr/>
        </p:nvSpPr>
        <p:spPr bwMode="auto">
          <a:xfrm>
            <a:off x="3743718" y="3743941"/>
            <a:ext cx="180049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Lin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基于遗忘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理论的算法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8" name="TextBox 87"/>
          <p:cNvSpPr txBox="1">
            <a:spLocks noChangeArrowheads="1"/>
          </p:cNvSpPr>
          <p:nvPr/>
        </p:nvSpPr>
        <p:spPr bwMode="auto">
          <a:xfrm>
            <a:off x="4098478" y="3195930"/>
            <a:ext cx="5829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Lin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实现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9" name="TextBox 88"/>
          <p:cNvSpPr txBox="1">
            <a:spLocks noChangeArrowheads="1"/>
          </p:cNvSpPr>
          <p:nvPr/>
        </p:nvSpPr>
        <p:spPr bwMode="auto">
          <a:xfrm>
            <a:off x="6052831" y="3243812"/>
            <a:ext cx="14414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Re</a:t>
            </a:r>
            <a:r>
              <a:rPr lang="en-US" altLang="zh-CN" sz="1400" dirty="0" err="1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ter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新的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谓词</a:t>
            </a: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caused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0" name="TextBox 89"/>
          <p:cNvSpPr txBox="1">
            <a:spLocks noChangeArrowheads="1"/>
          </p:cNvSpPr>
          <p:nvPr/>
        </p:nvSpPr>
        <p:spPr bwMode="auto">
          <a:xfrm>
            <a:off x="5292792" y="4756696"/>
            <a:ext cx="12827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Zhang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Zhou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命题</a:t>
            </a:r>
            <a:r>
              <a:rPr lang="en-US" altLang="zh-CN" sz="1400" b="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S5</a:t>
            </a:r>
            <a:endParaRPr lang="zh-CN" altLang="en-US" sz="1400" b="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1" name="TextBox 91"/>
          <p:cNvSpPr txBox="1">
            <a:spLocks noChangeArrowheads="1"/>
          </p:cNvSpPr>
          <p:nvPr/>
        </p:nvSpPr>
        <p:spPr bwMode="auto">
          <a:xfrm>
            <a:off x="6472250" y="4501973"/>
            <a:ext cx="12618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Liu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Wen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模态一阶逻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辑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2" name="TextBox 92"/>
          <p:cNvSpPr txBox="1">
            <a:spLocks noChangeArrowheads="1"/>
          </p:cNvSpPr>
          <p:nvPr/>
        </p:nvSpPr>
        <p:spPr bwMode="auto">
          <a:xfrm>
            <a:off x="7588175" y="4485454"/>
            <a:ext cx="11769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Liangda Fang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多智能体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4" name="TextBox 100"/>
          <p:cNvSpPr txBox="1">
            <a:spLocks noChangeArrowheads="1"/>
          </p:cNvSpPr>
          <p:nvPr/>
        </p:nvSpPr>
        <p:spPr bwMode="auto">
          <a:xfrm>
            <a:off x="6157131" y="6044674"/>
            <a:ext cx="19287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规划（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Planning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5" name="右箭头 54"/>
          <p:cNvSpPr>
            <a:spLocks noChangeArrowheads="1"/>
          </p:cNvSpPr>
          <p:nvPr/>
        </p:nvSpPr>
        <p:spPr bwMode="auto">
          <a:xfrm rot="16200000">
            <a:off x="8243490" y="3704073"/>
            <a:ext cx="2046108" cy="398463"/>
          </a:xfrm>
          <a:prstGeom prst="rightArrow">
            <a:avLst>
              <a:gd name="adj1" fmla="val 50000"/>
              <a:gd name="adj2" fmla="val 50116"/>
            </a:avLst>
          </a:prstGeom>
          <a:solidFill>
            <a:schemeClr val="bg1"/>
          </a:solidFill>
          <a:ln w="9525">
            <a:solidFill>
              <a:srgbClr val="FF0000"/>
            </a:solidFill>
            <a:miter lim="800000"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6" name="同心圆 55"/>
          <p:cNvSpPr/>
          <p:nvPr/>
        </p:nvSpPr>
        <p:spPr bwMode="auto">
          <a:xfrm>
            <a:off x="9110915" y="5047184"/>
            <a:ext cx="297570" cy="321149"/>
          </a:xfrm>
          <a:prstGeom prst="donu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8" name="文本框 57"/>
          <p:cNvSpPr txBox="1">
            <a:spLocks noChangeArrowheads="1"/>
          </p:cNvSpPr>
          <p:nvPr/>
        </p:nvSpPr>
        <p:spPr bwMode="auto">
          <a:xfrm>
            <a:off x="8657297" y="2143670"/>
            <a:ext cx="18938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反应式系统的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）、系统精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化</a:t>
            </a: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和负例生成</a:t>
            </a:r>
            <a:endParaRPr lang="zh-CN" altLang="en-US" sz="16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9" name="TextBox 25"/>
          <p:cNvSpPr txBox="1"/>
          <p:nvPr/>
        </p:nvSpPr>
        <p:spPr>
          <a:xfrm>
            <a:off x="1361449" y="2265517"/>
            <a:ext cx="1005403" cy="6340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模型检测</a:t>
            </a:r>
            <a:endParaRPr lang="zh-CN" altLang="en-US" sz="16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MC</a:t>
            </a:r>
            <a:r>
              <a:rPr lang="zh-CN" altLang="en-US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sz="16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0" name="TextBox 88"/>
          <p:cNvSpPr txBox="1">
            <a:spLocks noChangeArrowheads="1"/>
          </p:cNvSpPr>
          <p:nvPr/>
        </p:nvSpPr>
        <p:spPr bwMode="auto">
          <a:xfrm>
            <a:off x="9336624" y="4749122"/>
            <a:ext cx="9028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fr-FR" sz="14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Feng</a:t>
            </a:r>
            <a:r>
              <a:rPr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等人</a:t>
            </a:r>
            <a:endParaRPr lang="zh-CN" altLang="en-US" sz="14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有限</a:t>
            </a:r>
            <a:r>
              <a:rPr lang="en-US" altLang="zh-CN" sz="14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endParaRPr lang="en-US" altLang="zh-CN" sz="14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1" name="椭圆 32"/>
          <p:cNvSpPr>
            <a:spLocks noChangeArrowheads="1"/>
          </p:cNvSpPr>
          <p:nvPr/>
        </p:nvSpPr>
        <p:spPr bwMode="auto">
          <a:xfrm>
            <a:off x="9195606" y="5579657"/>
            <a:ext cx="114300" cy="587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2" name="TextBox 55"/>
          <p:cNvSpPr txBox="1">
            <a:spLocks noChangeArrowheads="1"/>
          </p:cNvSpPr>
          <p:nvPr/>
        </p:nvSpPr>
        <p:spPr bwMode="auto">
          <a:xfrm>
            <a:off x="9032183" y="563833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2020</a:t>
            </a:r>
            <a:endParaRPr lang="en-US" altLang="zh-CN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3" name="椭圆 32"/>
          <p:cNvSpPr>
            <a:spLocks noChangeArrowheads="1"/>
          </p:cNvSpPr>
          <p:nvPr/>
        </p:nvSpPr>
        <p:spPr bwMode="auto">
          <a:xfrm>
            <a:off x="2893598" y="1534599"/>
            <a:ext cx="114300" cy="58737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4" name="TextBox 55"/>
          <p:cNvSpPr txBox="1">
            <a:spLocks noChangeArrowheads="1"/>
          </p:cNvSpPr>
          <p:nvPr/>
        </p:nvSpPr>
        <p:spPr bwMode="auto">
          <a:xfrm>
            <a:off x="2675743" y="1275295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1975</a:t>
            </a:r>
            <a:endParaRPr lang="en-US" altLang="zh-CN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5" name="TextBox 25"/>
          <p:cNvSpPr txBox="1">
            <a:spLocks noChangeArrowheads="1"/>
          </p:cNvSpPr>
          <p:nvPr/>
        </p:nvSpPr>
        <p:spPr bwMode="auto">
          <a:xfrm>
            <a:off x="5336950" y="947927"/>
            <a:ext cx="1346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形式化验证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6" name="椭圆 32"/>
          <p:cNvSpPr>
            <a:spLocks noChangeArrowheads="1"/>
          </p:cNvSpPr>
          <p:nvPr/>
        </p:nvSpPr>
        <p:spPr bwMode="auto">
          <a:xfrm>
            <a:off x="4545819" y="1537717"/>
            <a:ext cx="114300" cy="58738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7" name="TextBox 55"/>
          <p:cNvSpPr txBox="1">
            <a:spLocks noChangeArrowheads="1"/>
          </p:cNvSpPr>
          <p:nvPr/>
        </p:nvSpPr>
        <p:spPr bwMode="auto">
          <a:xfrm>
            <a:off x="4347788" y="1257970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1981</a:t>
            </a:r>
            <a:endParaRPr lang="zh-CN" altLang="en-US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8" name="TextBox 25"/>
          <p:cNvSpPr txBox="1"/>
          <p:nvPr/>
        </p:nvSpPr>
        <p:spPr>
          <a:xfrm>
            <a:off x="1283747" y="1619957"/>
            <a:ext cx="975332" cy="338554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defRPr/>
            </a:pPr>
            <a:r>
              <a:rPr lang="en-US" altLang="zh-CN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WP &amp; SP</a:t>
            </a:r>
            <a:endParaRPr lang="en-US" altLang="zh-CN" sz="16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9" name="同心圆 68"/>
          <p:cNvSpPr/>
          <p:nvPr/>
        </p:nvSpPr>
        <p:spPr bwMode="auto">
          <a:xfrm>
            <a:off x="2800151" y="1855861"/>
            <a:ext cx="235162" cy="239934"/>
          </a:xfrm>
          <a:prstGeom prst="donu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1" name="同心圆 70"/>
          <p:cNvSpPr/>
          <p:nvPr/>
        </p:nvSpPr>
        <p:spPr bwMode="auto">
          <a:xfrm>
            <a:off x="4490903" y="2402582"/>
            <a:ext cx="260350" cy="253000"/>
          </a:xfrm>
          <a:prstGeom prst="donu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72" name="肘形连接符 71"/>
          <p:cNvCxnSpPr>
            <a:endCxn id="71" idx="0"/>
          </p:cNvCxnSpPr>
          <p:nvPr/>
        </p:nvCxnSpPr>
        <p:spPr>
          <a:xfrm>
            <a:off x="3034001" y="1989934"/>
            <a:ext cx="1587077" cy="412648"/>
          </a:xfrm>
          <a:prstGeom prst="bent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Box 88"/>
          <p:cNvSpPr txBox="1">
            <a:spLocks noChangeArrowheads="1"/>
          </p:cNvSpPr>
          <p:nvPr/>
        </p:nvSpPr>
        <p:spPr bwMode="auto">
          <a:xfrm>
            <a:off x="2444212" y="1977703"/>
            <a:ext cx="117211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Hoare</a:t>
            </a:r>
            <a:r>
              <a:rPr lang="zh-CN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三元组</a:t>
            </a:r>
            <a:endParaRPr lang="zh-CN" altLang="zh-CN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4" name="TextBox 88"/>
          <p:cNvSpPr txBox="1">
            <a:spLocks noChangeArrowheads="1"/>
          </p:cNvSpPr>
          <p:nvPr/>
        </p:nvSpPr>
        <p:spPr bwMode="auto">
          <a:xfrm>
            <a:off x="3758358" y="2565110"/>
            <a:ext cx="15311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Emerson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Clarke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     MC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5" name="椭圆 32"/>
          <p:cNvSpPr>
            <a:spLocks noChangeArrowheads="1"/>
          </p:cNvSpPr>
          <p:nvPr/>
        </p:nvSpPr>
        <p:spPr bwMode="auto">
          <a:xfrm>
            <a:off x="6322053" y="1538549"/>
            <a:ext cx="114300" cy="58738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6" name="TextBox 55"/>
          <p:cNvSpPr txBox="1">
            <a:spLocks noChangeArrowheads="1"/>
          </p:cNvSpPr>
          <p:nvPr/>
        </p:nvSpPr>
        <p:spPr bwMode="auto">
          <a:xfrm>
            <a:off x="6096208" y="1296627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</a:t>
            </a: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90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7" name="同心圆 76"/>
          <p:cNvSpPr/>
          <p:nvPr/>
        </p:nvSpPr>
        <p:spPr bwMode="auto">
          <a:xfrm>
            <a:off x="6263891" y="2396972"/>
            <a:ext cx="243441" cy="250664"/>
          </a:xfrm>
          <a:prstGeom prst="donu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78" name="肘形连接符 77"/>
          <p:cNvCxnSpPr>
            <a:cxnSpLocks noChangeShapeType="1"/>
            <a:stCxn id="71" idx="6"/>
            <a:endCxn id="77" idx="2"/>
          </p:cNvCxnSpPr>
          <p:nvPr/>
        </p:nvCxnSpPr>
        <p:spPr bwMode="auto">
          <a:xfrm flipV="1">
            <a:off x="4751253" y="2522304"/>
            <a:ext cx="1512638" cy="6778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88"/>
          <p:cNvSpPr txBox="1"/>
          <p:nvPr/>
        </p:nvSpPr>
        <p:spPr>
          <a:xfrm>
            <a:off x="5585445" y="2539276"/>
            <a:ext cx="1744388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Woodcock &amp;</a:t>
            </a:r>
            <a:r>
              <a:rPr lang="zh-CN" altLang="en-US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Morgan</a:t>
            </a:r>
            <a:endParaRPr lang="en-US" altLang="zh-CN" sz="1400" noProof="1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zh-CN" altLang="en-US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系统</a:t>
            </a:r>
            <a:r>
              <a:rPr lang="zh-CN" altLang="en-US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精化</a:t>
            </a:r>
            <a:endParaRPr lang="zh-CN" altLang="en-US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0" name="椭圆 32"/>
          <p:cNvSpPr>
            <a:spLocks noChangeArrowheads="1"/>
          </p:cNvSpPr>
          <p:nvPr/>
        </p:nvSpPr>
        <p:spPr bwMode="auto">
          <a:xfrm>
            <a:off x="8100732" y="1535541"/>
            <a:ext cx="114300" cy="58737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1" name="TextBox 55"/>
          <p:cNvSpPr txBox="1">
            <a:spLocks noChangeArrowheads="1"/>
          </p:cNvSpPr>
          <p:nvPr/>
        </p:nvSpPr>
        <p:spPr bwMode="auto">
          <a:xfrm>
            <a:off x="7882450" y="1231126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2018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2" name="同心圆 81"/>
          <p:cNvSpPr/>
          <p:nvPr/>
        </p:nvSpPr>
        <p:spPr bwMode="auto">
          <a:xfrm>
            <a:off x="8048846" y="2412919"/>
            <a:ext cx="218072" cy="242088"/>
          </a:xfrm>
          <a:prstGeom prst="donu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4" name="TextBox 88"/>
          <p:cNvSpPr txBox="1"/>
          <p:nvPr/>
        </p:nvSpPr>
        <p:spPr>
          <a:xfrm>
            <a:off x="7472200" y="1934936"/>
            <a:ext cx="1431802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Dailler &amp; Hauzar</a:t>
            </a:r>
            <a:endParaRPr lang="en-US" altLang="zh-CN" sz="1400" noProof="1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</a:t>
            </a:r>
            <a:r>
              <a:rPr lang="zh-CN" altLang="zh-CN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负</a:t>
            </a: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例产生</a:t>
            </a:r>
            <a:endParaRPr lang="zh-CN" altLang="zh-CN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5" name="右箭头 84"/>
          <p:cNvSpPr>
            <a:spLocks noChangeArrowheads="1"/>
          </p:cNvSpPr>
          <p:nvPr/>
        </p:nvSpPr>
        <p:spPr bwMode="auto">
          <a:xfrm>
            <a:off x="8311015" y="2381130"/>
            <a:ext cx="376238" cy="315913"/>
          </a:xfrm>
          <a:prstGeom prst="rightArrow">
            <a:avLst>
              <a:gd name="adj1" fmla="val 50000"/>
              <a:gd name="adj2" fmla="val 50406"/>
            </a:avLst>
          </a:prstGeom>
          <a:solidFill>
            <a:schemeClr val="bg1"/>
          </a:solidFill>
          <a:ln w="9525">
            <a:solidFill>
              <a:srgbClr val="FF0000"/>
            </a:solidFill>
            <a:miter lim="800000"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6" name="TextBox 88"/>
          <p:cNvSpPr txBox="1">
            <a:spLocks noChangeArrowheads="1"/>
          </p:cNvSpPr>
          <p:nvPr/>
        </p:nvSpPr>
        <p:spPr bwMode="auto">
          <a:xfrm>
            <a:off x="2460293" y="1497506"/>
            <a:ext cx="9028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Dijkstra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WP &amp;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SP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88" name="直接箭头连接符 28"/>
          <p:cNvCxnSpPr>
            <a:cxnSpLocks noChangeShapeType="1"/>
          </p:cNvCxnSpPr>
          <p:nvPr/>
        </p:nvCxnSpPr>
        <p:spPr bwMode="auto">
          <a:xfrm>
            <a:off x="2434444" y="2235080"/>
            <a:ext cx="7723187" cy="30162"/>
          </a:xfrm>
          <a:prstGeom prst="straightConnector1">
            <a:avLst/>
          </a:prstGeom>
          <a:noFill/>
          <a:ln w="9525">
            <a:solidFill>
              <a:srgbClr val="0067AC"/>
            </a:solidFill>
            <a:round/>
            <a:head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9" name="直接箭头连接符 138"/>
          <p:cNvCxnSpPr>
            <a:endCxn id="82" idx="2"/>
          </p:cNvCxnSpPr>
          <p:nvPr/>
        </p:nvCxnSpPr>
        <p:spPr>
          <a:xfrm flipV="1">
            <a:off x="6499426" y="2533963"/>
            <a:ext cx="1549420" cy="512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TextBox 82"/>
          <p:cNvSpPr txBox="1">
            <a:spLocks noChangeArrowheads="1"/>
          </p:cNvSpPr>
          <p:nvPr/>
        </p:nvSpPr>
        <p:spPr bwMode="auto">
          <a:xfrm>
            <a:off x="1800148" y="6181621"/>
            <a:ext cx="2369344" cy="56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John </a:t>
            </a: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Patrick </a:t>
            </a: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J. 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情景演算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9" name="椭圆 36"/>
          <p:cNvSpPr>
            <a:spLocks noChangeArrowheads="1"/>
          </p:cNvSpPr>
          <p:nvPr/>
        </p:nvSpPr>
        <p:spPr bwMode="auto">
          <a:xfrm flipH="1">
            <a:off x="8645502" y="5584419"/>
            <a:ext cx="96838" cy="5238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0" name="同心圆 89"/>
          <p:cNvSpPr/>
          <p:nvPr/>
        </p:nvSpPr>
        <p:spPr bwMode="auto">
          <a:xfrm>
            <a:off x="8562066" y="4250628"/>
            <a:ext cx="297570" cy="314904"/>
          </a:xfrm>
          <a:prstGeom prst="donut">
            <a:avLst/>
          </a:prstGeom>
          <a:solidFill>
            <a:srgbClr val="0070C0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1" name="TextBox 59"/>
          <p:cNvSpPr txBox="1">
            <a:spLocks noChangeArrowheads="1"/>
          </p:cNvSpPr>
          <p:nvPr/>
        </p:nvSpPr>
        <p:spPr bwMode="auto">
          <a:xfrm>
            <a:off x="8479213" y="5638359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2018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2" name="TextBox 92"/>
          <p:cNvSpPr txBox="1">
            <a:spLocks noChangeArrowheads="1"/>
          </p:cNvSpPr>
          <p:nvPr/>
        </p:nvSpPr>
        <p:spPr bwMode="auto">
          <a:xfrm>
            <a:off x="7888835" y="3767041"/>
            <a:ext cx="16080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     冯</a:t>
            </a:r>
            <a:endParaRPr lang="en-US" altLang="zh-CN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S5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下</a:t>
            </a: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 &amp; WSC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96" name="肘形连接符 95"/>
          <p:cNvCxnSpPr>
            <a:stCxn id="90" idx="6"/>
            <a:endCxn id="56" idx="2"/>
          </p:cNvCxnSpPr>
          <p:nvPr/>
        </p:nvCxnSpPr>
        <p:spPr>
          <a:xfrm>
            <a:off x="8859636" y="4408080"/>
            <a:ext cx="251279" cy="7996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肘形连接符 97"/>
          <p:cNvCxnSpPr>
            <a:endCxn id="90" idx="2"/>
          </p:cNvCxnSpPr>
          <p:nvPr/>
        </p:nvCxnSpPr>
        <p:spPr>
          <a:xfrm rot="5400000" flipH="1" flipV="1">
            <a:off x="8030425" y="4676118"/>
            <a:ext cx="799678" cy="2636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 advTm="185071"/>
    </mc:Choice>
    <mc:Fallback>
      <p:transition spd="slow" advTm="185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5" grpId="0" animBg="1"/>
      <p:bldP spid="56" grpId="1" animBg="1"/>
      <p:bldP spid="56" grpId="2" animBg="1"/>
      <p:bldP spid="58" grpId="1"/>
      <p:bldP spid="58" grpId="2"/>
      <p:bldP spid="60" grpId="0"/>
      <p:bldP spid="61" grpId="1" animBg="1"/>
      <p:bldP spid="61" grpId="2" animBg="1"/>
      <p:bldP spid="62" grpId="1"/>
      <p:bldP spid="62" grpId="2"/>
      <p:bldP spid="63" grpId="1" animBg="1"/>
      <p:bldP spid="63" grpId="2" animBg="1"/>
      <p:bldP spid="64" grpId="1"/>
      <p:bldP spid="64" grpId="2"/>
      <p:bldP spid="66" grpId="1" animBg="1"/>
      <p:bldP spid="66" grpId="2" animBg="1"/>
      <p:bldP spid="67" grpId="1"/>
      <p:bldP spid="67" grpId="2"/>
      <p:bldP spid="69" grpId="0" animBg="1"/>
      <p:bldP spid="71" grpId="1" animBg="1"/>
      <p:bldP spid="71" grpId="2" animBg="1"/>
      <p:bldP spid="73" grpId="1"/>
      <p:bldP spid="73" grpId="2"/>
      <p:bldP spid="74" grpId="0"/>
      <p:bldP spid="75" grpId="1" animBg="1"/>
      <p:bldP spid="75" grpId="2" animBg="1"/>
      <p:bldP spid="76" grpId="1"/>
      <p:bldP spid="76" grpId="2"/>
      <p:bldP spid="77" grpId="1" animBg="1"/>
      <p:bldP spid="77" grpId="2" animBg="1"/>
      <p:bldP spid="79" grpId="0"/>
      <p:bldP spid="80" grpId="1" animBg="1"/>
      <p:bldP spid="80" grpId="2" animBg="1"/>
      <p:bldP spid="81" grpId="1"/>
      <p:bldP spid="81" grpId="2"/>
      <p:bldP spid="82" grpId="1" animBg="1"/>
      <p:bldP spid="82" grpId="2" animBg="1"/>
      <p:bldP spid="84" grpId="0"/>
      <p:bldP spid="85" grpId="0" animBg="1"/>
      <p:bldP spid="86" grpId="0"/>
      <p:bldP spid="45" grpId="0"/>
      <p:bldP spid="89" grpId="0" animBg="1"/>
      <p:bldP spid="90" grpId="0" animBg="1"/>
      <p:bldP spid="91" grpId="0"/>
      <p:bldP spid="9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21"/>
          <p:cNvSpPr/>
          <p:nvPr/>
        </p:nvSpPr>
        <p:spPr>
          <a:xfrm>
            <a:off x="6702641" y="1207363"/>
            <a:ext cx="3728621" cy="322259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Planning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744459" y="2047891"/>
            <a:ext cx="1988598" cy="227272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形式化验证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研究目标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0875" y="4880368"/>
            <a:ext cx="10770247" cy="175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通过人工智能的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知识表示与推理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(KR)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技术，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从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遗忘理论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出发，研究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反应式系统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在某个符号集上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的表示与计算，提高反应式系统的可靠性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或辅助证明反应式系统的正确性）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7912967" y="1745460"/>
            <a:ext cx="1331651" cy="5060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情景演算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7912966" y="2561363"/>
            <a:ext cx="1331651" cy="5060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基本动作理论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902392" y="3643684"/>
            <a:ext cx="1331651" cy="5060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后继状态公理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8676449" y="3643684"/>
            <a:ext cx="1447062" cy="5060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Regression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51799" y="3694276"/>
            <a:ext cx="344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…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/>
          <p:cNvCxnSpPr>
            <a:stCxn id="3" idx="2"/>
            <a:endCxn id="6" idx="0"/>
          </p:cNvCxnSpPr>
          <p:nvPr/>
        </p:nvCxnSpPr>
        <p:spPr>
          <a:xfrm flipH="1">
            <a:off x="8578792" y="2251488"/>
            <a:ext cx="1" cy="309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6" idx="2"/>
            <a:endCxn id="8" idx="0"/>
          </p:cNvCxnSpPr>
          <p:nvPr/>
        </p:nvCxnSpPr>
        <p:spPr>
          <a:xfrm flipH="1">
            <a:off x="7568218" y="3067391"/>
            <a:ext cx="1010574" cy="576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6" idx="2"/>
            <a:endCxn id="9" idx="0"/>
          </p:cNvCxnSpPr>
          <p:nvPr/>
        </p:nvCxnSpPr>
        <p:spPr>
          <a:xfrm>
            <a:off x="8578792" y="3067391"/>
            <a:ext cx="821188" cy="576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4554245" y="2047891"/>
            <a:ext cx="1065320" cy="102579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遗忘理论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258320" y="3572907"/>
            <a:ext cx="1822884" cy="6996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最强必要条件和最弱充分条件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961221" y="2931240"/>
            <a:ext cx="1331651" cy="50602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负例生成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959003" y="3625928"/>
            <a:ext cx="1331651" cy="50602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系统精化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下箭头 23"/>
          <p:cNvSpPr/>
          <p:nvPr/>
        </p:nvSpPr>
        <p:spPr>
          <a:xfrm>
            <a:off x="4965577" y="3178207"/>
            <a:ext cx="248575" cy="29457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右箭头 24"/>
          <p:cNvSpPr/>
          <p:nvPr/>
        </p:nvSpPr>
        <p:spPr>
          <a:xfrm>
            <a:off x="6184781" y="3805425"/>
            <a:ext cx="372862" cy="23465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右箭头 25"/>
          <p:cNvSpPr/>
          <p:nvPr/>
        </p:nvSpPr>
        <p:spPr>
          <a:xfrm rot="10800000">
            <a:off x="3799647" y="3827020"/>
            <a:ext cx="372862" cy="23465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23"/>
    </mc:Choice>
    <mc:Fallback>
      <p:transition spd="slow" advTm="29823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主要研究内容</a:t>
            </a:r>
            <a:endParaRPr lang="zh-CN" altLang="en-US" dirty="0"/>
          </a:p>
        </p:txBody>
      </p:sp>
      <p:sp>
        <p:nvSpPr>
          <p:cNvPr id="4" name="文本框 2"/>
          <p:cNvSpPr txBox="1">
            <a:spLocks noGrp="1" noChangeArrowheads="1"/>
          </p:cNvSpPr>
          <p:nvPr>
            <p:ph idx="1"/>
          </p:nvPr>
        </p:nvSpPr>
        <p:spPr bwMode="auto">
          <a:xfrm>
            <a:off x="330787" y="1289674"/>
            <a:ext cx="11535271" cy="5549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软件和硬件的运行的本质是状态变化的过程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，时态逻辑在</a:t>
            </a:r>
            <a:r>
              <a:rPr lang="zh-CN" altLang="en-US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软件程序验证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和硬件验证中有广泛的应用。</a:t>
            </a:r>
            <a:endParaRPr lang="en-US" altLang="zh-CN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：计算树逻辑，是一种分支时序逻辑</a:t>
            </a:r>
            <a:endPara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其模型检测（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MC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）问题能在多项时间内完成；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能很好的表达系统要求的</a:t>
            </a:r>
            <a:r>
              <a:rPr lang="zh-CN" altLang="en-US" sz="1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安全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属性（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Safety properties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）、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活性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属性（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Liveness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properties)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持续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属性（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Persistence properties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）和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公平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属性（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Fairness properties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）。</a:t>
            </a:r>
            <a:endParaRPr lang="en-US" altLang="zh-CN" sz="18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endParaRPr lang="en-US" altLang="zh-CN" sz="20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𝝁</a:t>
            </a:r>
            <a:r>
              <a:rPr lang="en-US" altLang="zh-CN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演算（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𝝁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-calculus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）：是其他形式体系的机械基础</a:t>
            </a:r>
            <a:endPara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LTL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8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en-US" altLang="zh-CN" sz="1800" i="1" baseline="-250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等时态逻辑都能</a:t>
            </a:r>
            <a:r>
              <a:rPr lang="zh-CN" altLang="en-US" sz="1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用𝝁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演算表示；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S1S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表达能力严格不</a:t>
            </a:r>
            <a:r>
              <a:rPr lang="zh-CN" altLang="en-US" sz="1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如𝝁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演算；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1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𝝁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演算与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S2S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有相同的表达能力；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… …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l="8108" r="3404"/>
          <a:stretch>
            <a:fillRect/>
          </a:stretch>
        </p:blipFill>
        <p:spPr>
          <a:xfrm>
            <a:off x="9420599" y="2696270"/>
            <a:ext cx="2771401" cy="235512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028591" y="5335479"/>
            <a:ext cx="3307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进程的三种基本状态及其转换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365942" y="3764132"/>
            <a:ext cx="754602" cy="2485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I/O </a:t>
            </a:r>
            <a:r>
              <a:rPr lang="zh-CN" altLang="en-US" sz="1100" dirty="0" smtClean="0"/>
              <a:t>完成</a:t>
            </a:r>
            <a:endParaRPr lang="zh-CN" altLang="en-US" sz="1100" dirty="0"/>
          </a:p>
        </p:txBody>
      </p:sp>
      <p:sp>
        <p:nvSpPr>
          <p:cNvPr id="9" name="矩形 8"/>
          <p:cNvSpPr/>
          <p:nvPr/>
        </p:nvSpPr>
        <p:spPr>
          <a:xfrm>
            <a:off x="10262587" y="4669655"/>
            <a:ext cx="683580" cy="221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I/O </a:t>
            </a:r>
            <a:r>
              <a:rPr lang="zh-CN" altLang="en-US" sz="1100" dirty="0"/>
              <a:t>请求</a:t>
            </a:r>
            <a:endParaRPr lang="zh-CN" altLang="en-US" sz="1100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361"/>
    </mc:Choice>
    <mc:Fallback>
      <p:transition spd="slow" advTm="1183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主要研究内容</a:t>
            </a:r>
            <a:endParaRPr lang="zh-CN" altLang="en-US" sz="27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790116" y="3480658"/>
                <a:ext cx="10342483" cy="2462364"/>
              </a:xfrm>
              <a:prstGeom prst="rect">
                <a:avLst/>
              </a:prstGeom>
              <a:ln>
                <a:prstDash val="dashDot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𝑓𝑜𝑟𝑔𝑒𝑡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altLang="zh-CN" b="0" i="1">
                        <a:latin typeface="Cambria Math" panose="02040503050406030204" pitchFamily="18" charset="0"/>
                      </a:rPr>
                      <m:t>          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𝑓𝑜𝑟𝑔𝑒𝑡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16" y="3480658"/>
                <a:ext cx="10342483" cy="2462364"/>
              </a:xfrm>
              <a:prstGeom prst="rect">
                <a:avLst/>
              </a:prstGeom>
              <a:blipFill rotWithShape="1">
                <a:blip r:embed="rId1"/>
                <a:stretch>
                  <a:fillRect l="-63" t="-267" r="-57" b="-256"/>
                </a:stretch>
              </a:blipFill>
              <a:ln>
                <a:prstDash val="dashDot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968280" y="3856225"/>
            <a:ext cx="3837042" cy="194681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基本性质：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1069103" y="4363049"/>
                <a:ext cx="1759378" cy="58705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Weakening</a:t>
                </a:r>
                <a:endParaRPr lang="en-US" altLang="zh-CN" sz="1600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103" y="4363049"/>
                <a:ext cx="1759378" cy="587055"/>
              </a:xfrm>
              <a:prstGeom prst="rect">
                <a:avLst/>
              </a:prstGeom>
              <a:blipFill rotWithShape="1">
                <a:blip r:embed="rId2"/>
                <a:stretch>
                  <a:fillRect l="-384" t="-1184" r="-350" b="-1034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2902003" y="4363048"/>
            <a:ext cx="1829797" cy="587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Positive Persistence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15637" y="5033881"/>
            <a:ext cx="1816163" cy="614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Negative Persistence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1077367" y="5061007"/>
                <a:ext cx="1751114" cy="58705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Irrelevance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𝐼𝑅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367" y="5061007"/>
                <a:ext cx="1751114" cy="587055"/>
              </a:xfrm>
              <a:prstGeom prst="rect">
                <a:avLst/>
              </a:prstGeom>
              <a:blipFill rotWithShape="1">
                <a:blip r:embed="rId3"/>
                <a:stretch>
                  <a:fillRect l="-386" t="-1091" r="-352" b="-1018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5243769" y="3866841"/>
            <a:ext cx="5755664" cy="194681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推理</a:t>
            </a:r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问题的复杂性：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5317341" y="4358292"/>
                <a:ext cx="1803905" cy="591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b="1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-weak</a:t>
                </a:r>
                <a:endParaRPr lang="en-US" altLang="zh-CN" sz="1600" b="1" i="1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341" y="4358292"/>
                <a:ext cx="1803905" cy="591812"/>
              </a:xfrm>
              <a:prstGeom prst="rect">
                <a:avLst/>
              </a:prstGeom>
              <a:blipFill rotWithShape="1">
                <a:blip r:embed="rId4"/>
                <a:stretch>
                  <a:fillRect l="-379" t="-1121" r="-332" b="-1026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7203995" y="4363397"/>
                <a:ext cx="1794729" cy="5867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-strong</a:t>
                </a:r>
                <a:endParaRPr lang="en-US" altLang="zh-CN" sz="1600" i="1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995" y="4363397"/>
                <a:ext cx="1794729" cy="586707"/>
              </a:xfrm>
              <a:prstGeom prst="rect">
                <a:avLst/>
              </a:prstGeom>
              <a:blipFill rotWithShape="1">
                <a:blip r:embed="rId5"/>
                <a:stretch>
                  <a:fillRect l="-385" t="-1135" r="-346" b="-1035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7203995" y="5033881"/>
                <a:ext cx="1789085" cy="6027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-match</a:t>
                </a:r>
                <a:endParaRPr lang="en-US" altLang="zh-CN" sz="1600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995" y="5033881"/>
                <a:ext cx="1789085" cy="602749"/>
              </a:xfrm>
              <a:prstGeom prst="rect">
                <a:avLst/>
              </a:prstGeom>
              <a:blipFill rotWithShape="1">
                <a:blip r:embed="rId6"/>
                <a:stretch>
                  <a:fillRect l="-386" t="-1093" r="-343" b="-992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5317341" y="5033881"/>
                <a:ext cx="1803905" cy="61418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b="1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-independence</a:t>
                </a:r>
                <a:endParaRPr lang="en-US" altLang="zh-CN" sz="1600" b="1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341" y="5033881"/>
                <a:ext cx="1803905" cy="614182"/>
              </a:xfrm>
              <a:prstGeom prst="rect">
                <a:avLst/>
              </a:prstGeom>
              <a:blipFill rotWithShape="1">
                <a:blip r:embed="rId7"/>
                <a:stretch>
                  <a:fillRect l="-379" t="-1072" r="-332" b="-973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/>
              <p:cNvSpPr/>
              <p:nvPr/>
            </p:nvSpPr>
            <p:spPr>
              <a:xfrm>
                <a:off x="9071229" y="4358292"/>
                <a:ext cx="1767542" cy="591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Var-entailment</a:t>
                </a:r>
                <a:endParaRPr lang="en-US" altLang="zh-CN" sz="1600" i="1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1229" y="4358292"/>
                <a:ext cx="1767542" cy="591812"/>
              </a:xfrm>
              <a:prstGeom prst="rect">
                <a:avLst/>
              </a:prstGeom>
              <a:blipFill rotWithShape="1">
                <a:blip r:embed="rId8"/>
                <a:stretch>
                  <a:fillRect l="-374" t="-1121" r="-326" b="-1026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/>
              <p:cNvSpPr/>
              <p:nvPr/>
            </p:nvSpPr>
            <p:spPr>
              <a:xfrm>
                <a:off x="9071229" y="5033881"/>
                <a:ext cx="1777786" cy="5875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-equivalence</a:t>
                </a:r>
                <a:endParaRPr lang="en-US" altLang="zh-CN" sz="1600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1229" y="5033881"/>
                <a:ext cx="1777786" cy="587547"/>
              </a:xfrm>
              <a:prstGeom prst="rect">
                <a:avLst/>
              </a:prstGeom>
              <a:blipFill rotWithShape="1">
                <a:blip r:embed="rId9"/>
                <a:stretch>
                  <a:fillRect l="-371" t="-1121" r="-355" b="-1011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/>
          <p:cNvSpPr/>
          <p:nvPr/>
        </p:nvSpPr>
        <p:spPr>
          <a:xfrm>
            <a:off x="2915637" y="2125724"/>
            <a:ext cx="2743483" cy="7681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1.1 CTL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的遗忘理论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538399" y="2116845"/>
            <a:ext cx="3928374" cy="7871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1.2 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𝝁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演算的遗忘理论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3284740" y="2951927"/>
            <a:ext cx="204186" cy="36842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下箭头 22"/>
          <p:cNvSpPr/>
          <p:nvPr/>
        </p:nvSpPr>
        <p:spPr>
          <a:xfrm>
            <a:off x="8298400" y="2951927"/>
            <a:ext cx="204186" cy="36842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93795" y="2125724"/>
            <a:ext cx="1517086" cy="769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存在性、</a:t>
            </a:r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不同子类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56443" y="5992427"/>
            <a:ext cx="10227075" cy="7634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</a:t>
            </a: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演算的遗忘理论，探索其相关性质，建立时态逻辑下遗忘理论的框架。</a:t>
            </a:r>
            <a:endParaRPr lang="zh-CN" altLang="en-US" sz="2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39359" y="1260672"/>
            <a:ext cx="983244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buFont typeface="Wingdings" panose="05000000000000000000" pitchFamily="2" charset="2"/>
              <a:buAutoNum type="arabicPeriod"/>
            </a:pPr>
            <a:r>
              <a:rPr lang="en-US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</a:t>
            </a:r>
            <a:r>
              <a:rPr lang="zh-CN" altLang="en-US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论</a:t>
            </a:r>
            <a:endParaRPr lang="zh-CN" altLang="en-US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556"/>
    </mc:Choice>
    <mc:Fallback>
      <p:transition spd="slow" advTm="139556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动机</a:t>
            </a:r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414655" y="1318260"/>
          <a:ext cx="4733925" cy="4887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843270" imgH="6032500" progId="Visio.Drawing.15">
                  <p:embed/>
                </p:oleObj>
              </mc:Choice>
              <mc:Fallback>
                <p:oleObj name="" r:id="rId1" imgW="5843270" imgH="6032500" progId="Visio.Drawing.15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4655" y="1318260"/>
                        <a:ext cx="4733925" cy="4887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5882005" y="2618740"/>
          <a:ext cx="1778635" cy="2378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1460500" imgH="1940560" progId="Visio.Drawing.15">
                  <p:embed/>
                </p:oleObj>
              </mc:Choice>
              <mc:Fallback>
                <p:oleObj name="" r:id="rId3" imgW="1460500" imgH="1940560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82005" y="2618740"/>
                        <a:ext cx="1778635" cy="2378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8501380" y="2153285"/>
            <a:ext cx="258000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1.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修改</a:t>
            </a: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模型</a:t>
            </a:r>
            <a:endParaRPr lang="zh-CN" altLang="en-US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501380" y="2720975"/>
            <a:ext cx="258000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2. </a:t>
            </a:r>
            <a:r>
              <a:rPr lang="zh-CN" altLang="en-US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修改</a:t>
            </a:r>
            <a:r>
              <a:rPr lang="zh-CN" altLang="en-US" b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规范</a:t>
            </a:r>
            <a:endParaRPr lang="zh-CN" altLang="en-US" b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501380" y="3288665"/>
            <a:ext cx="258000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3. </a:t>
            </a:r>
            <a:r>
              <a:rPr lang="zh-CN" altLang="en-US" b="1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同时</a:t>
            </a:r>
            <a:r>
              <a:rPr lang="zh-CN" altLang="en-US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修改模型和规范</a:t>
            </a:r>
            <a:endParaRPr lang="zh-CN" altLang="en-US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9905" y="4523105"/>
            <a:ext cx="3562350" cy="571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16660" y="6332220"/>
            <a:ext cx="10960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 </a:t>
            </a:r>
            <a:r>
              <a:rPr lang="en-US" altLang="zh-CN"/>
              <a:t>M</a:t>
            </a:r>
            <a:r>
              <a:rPr lang="zh-CN" altLang="en-US"/>
              <a:t>odel checking is generally used only to verify the correctness of</a:t>
            </a:r>
            <a:r>
              <a:rPr lang="en-US" altLang="zh-CN"/>
              <a:t> </a:t>
            </a:r>
            <a:r>
              <a:rPr lang="zh-CN" altLang="en-US"/>
              <a:t>a system, not to modify it.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主要研究内容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</p:nvPr>
        </p:nvGraphicFramePr>
        <p:xfrm>
          <a:off x="330787" y="1891408"/>
          <a:ext cx="11698456" cy="3355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92387" y="1253569"/>
            <a:ext cx="983244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buFont typeface="+mj-lt"/>
              <a:buAutoNum type="arabicPeriod" startAt="2"/>
            </a:pPr>
            <a:r>
              <a:rPr lang="en-US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en-US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calculus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的遗</a:t>
            </a:r>
            <a:r>
              <a:rPr lang="zh-CN" altLang="en-US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忘的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算法的研究及实现</a:t>
            </a:r>
            <a:endParaRPr lang="zh-CN" altLang="en-US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2387" y="5353236"/>
            <a:ext cx="12209718" cy="568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buFont typeface="+mj-lt"/>
              <a:buAutoNum type="arabicPeriod" startAt="3"/>
            </a:pPr>
            <a:r>
              <a:rPr lang="zh-CN" altLang="en-US" sz="31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结合反应式系统的模型检测中的实例探索</a:t>
            </a:r>
            <a:r>
              <a:rPr lang="en-US" altLang="zh-CN" sz="31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31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31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sz="31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的具体应用</a:t>
            </a:r>
            <a:endParaRPr lang="zh-CN" altLang="en-US" sz="31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10214" y="6134470"/>
            <a:ext cx="10670959" cy="5948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为系统验证过程中的负例生成和系统精化奠定理论基础！</a:t>
            </a:r>
            <a:endParaRPr lang="zh-CN" altLang="en-US" sz="3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045"/>
    </mc:Choice>
    <mc:Fallback>
      <p:transition spd="slow" advTm="79045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拟解决的关键科学问题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46197" y="711118"/>
            <a:ext cx="11535271" cy="48872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C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TL的遗</a:t>
            </a: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忘什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么情形下</a:t>
            </a: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存在</a:t>
            </a:r>
            <a:endParaRPr lang="en-US" altLang="zh-CN" sz="32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CTL不具有uniform interpolation性质[9</a:t>
            </a:r>
            <a:r>
              <a:rPr lang="zh-CN" altLang="en-US" sz="2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]</a:t>
            </a:r>
            <a:endParaRPr lang="en-US" altLang="zh-CN" sz="2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2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遗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忘理论与反应式系统的SNC和WSC的</a:t>
            </a: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关系</a:t>
            </a:r>
            <a:endParaRPr lang="en-US" altLang="zh-CN" sz="32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反</a:t>
            </a:r>
            <a:r>
              <a:rPr lang="zh-CN" altLang="en-US" sz="2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应式系统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不终止</a:t>
            </a:r>
            <a:endParaRPr lang="zh-CN" altLang="en-US" sz="28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遗</a:t>
            </a:r>
            <a:r>
              <a:rPr lang="zh-CN" altLang="en-US" sz="2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忘理论的作用对象是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公式</a:t>
            </a:r>
            <a:endParaRPr lang="zh-CN" altLang="en-US" sz="28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zh-CN" altLang="en-US" sz="28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CTL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</a:t>
            </a: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忘在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推理问题上的复杂性</a:t>
            </a:r>
            <a:endParaRPr lang="zh-CN" altLang="en-US" sz="32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328"/>
    </mc:Choice>
    <mc:Fallback>
      <p:transition spd="slow" advTm="85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351981" y="4589755"/>
            <a:ext cx="8857467" cy="10386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研究方案与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可行性分析：</a:t>
            </a:r>
            <a:r>
              <a:rPr lang="zh-CN" altLang="en-US" sz="27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总体研究方案</a:t>
            </a:r>
            <a:endParaRPr lang="zh-CN" altLang="en-US" sz="27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5094" y="1303216"/>
            <a:ext cx="116665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从遗忘理论的角度探索反应式系统的</a:t>
            </a:r>
            <a:r>
              <a:rPr lang="en-US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的计算</a:t>
            </a:r>
            <a:endParaRPr lang="zh-CN" altLang="en-US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7679184" y="2495291"/>
            <a:ext cx="1944210" cy="22607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>
                <a:lumMod val="20000"/>
                <a:lumOff val="80000"/>
              </a:schemeClr>
            </a:solidFill>
            <a:miter lim="800000"/>
          </a:ln>
        </p:spPr>
        <p:txBody>
          <a:bodyPr/>
          <a:lstStyle>
            <a:lvl1pPr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1pPr>
            <a:lvl2pPr marL="742950" indent="-28575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2pPr>
            <a:lvl3pPr marL="11430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3pPr>
            <a:lvl4pPr marL="16002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4pPr>
            <a:lvl5pPr marL="20574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5081797" y="2495291"/>
            <a:ext cx="2036492" cy="22258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>
                <a:lumMod val="20000"/>
                <a:lumOff val="80000"/>
              </a:schemeClr>
            </a:solidFill>
            <a:miter lim="800000"/>
          </a:ln>
        </p:spPr>
        <p:txBody>
          <a:bodyPr/>
          <a:lstStyle>
            <a:lvl1pPr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1pPr>
            <a:lvl2pPr marL="742950" indent="-28575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2pPr>
            <a:lvl3pPr marL="11430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3pPr>
            <a:lvl4pPr marL="16002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4pPr>
            <a:lvl5pPr marL="20574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2084419" y="2495292"/>
            <a:ext cx="2368131" cy="226074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>
                <a:lumMod val="20000"/>
                <a:lumOff val="80000"/>
              </a:schemeClr>
            </a:solidFill>
            <a:miter lim="800000"/>
          </a:ln>
        </p:spPr>
        <p:txBody>
          <a:bodyPr/>
          <a:lstStyle>
            <a:lvl1pPr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1pPr>
            <a:lvl2pPr marL="742950" indent="-28575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2pPr>
            <a:lvl3pPr marL="11430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3pPr>
            <a:lvl4pPr marL="16002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4pPr>
            <a:lvl5pPr marL="20574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1" name="对象 1"/>
          <p:cNvGraphicFramePr/>
          <p:nvPr/>
        </p:nvGraphicFramePr>
        <p:xfrm>
          <a:off x="2216150" y="2662238"/>
          <a:ext cx="7275513" cy="273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" name="Visio" r:id="rId1" imgW="6590665" imgH="2475865" progId="Visio.Drawing.15">
                  <p:embed/>
                </p:oleObj>
              </mc:Choice>
              <mc:Fallback>
                <p:oleObj name="Visio" r:id="rId1" imgW="6590665" imgH="2475865" progId="Visio.Drawing.15">
                  <p:embed/>
                  <p:pic>
                    <p:nvPicPr>
                      <p:cNvPr id="0" name="对象 1"/>
                      <p:cNvPicPr>
                        <a:picLocks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6150" y="2662238"/>
                        <a:ext cx="7275513" cy="2732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659670" y="5666921"/>
            <a:ext cx="2618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总体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346"/>
    </mc:Choice>
    <mc:Fallback>
      <p:transition spd="slow" advTm="31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30788" y="1216240"/>
            <a:ext cx="11441002" cy="4350059"/>
          </a:xfrm>
          <a:prstGeom prst="rect">
            <a:avLst/>
          </a:prstGeom>
          <a:ln>
            <a:solidFill>
              <a:schemeClr val="tx2"/>
            </a:solidFill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696212" y="1314356"/>
            <a:ext cx="5960169" cy="41715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知识表示与推理（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KR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30270" y="1340528"/>
            <a:ext cx="4665513" cy="41454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形式化验证（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Verification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983550" y="1784411"/>
            <a:ext cx="5442012" cy="2370333"/>
          </a:xfrm>
          <a:prstGeom prst="rect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338371" y="1970843"/>
            <a:ext cx="2954024" cy="2095123"/>
          </a:xfrm>
          <a:prstGeom prst="rect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6703" y="2412793"/>
            <a:ext cx="4285982" cy="12359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16703" y="4269376"/>
            <a:ext cx="4285982" cy="11059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研究方案与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可行性分析：</a:t>
            </a:r>
            <a:r>
              <a:rPr lang="zh-CN" altLang="en-US" sz="27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关键技术路线</a:t>
            </a:r>
            <a:endParaRPr lang="zh-CN" altLang="en-US" sz="27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330787" y="5801468"/>
                <a:ext cx="1144100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 algn="just">
                  <a:buFont typeface="Wingdings" panose="05000000000000000000" pitchFamily="2" charset="2"/>
                  <a:buChar char="Ø"/>
                </a:pPr>
                <a:r>
                  <a:rPr lang="zh-CN" altLang="en-US" sz="2000" b="1" kern="100" dirty="0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将</a:t>
                </a:r>
                <a:r>
                  <a:rPr lang="zh-CN" altLang="en-US" sz="2000" b="1" kern="100" dirty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反应式系统</a:t>
                </a:r>
                <a:r>
                  <a:rPr lang="zh-CN" altLang="en-US" sz="2000" b="1" kern="100" dirty="0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系统的</a:t>
                </a:r>
                <a:r>
                  <a:rPr lang="en-US" altLang="zh-CN" sz="2000" b="1" kern="100" dirty="0" err="1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Kripke</a:t>
                </a:r>
                <a:r>
                  <a:rPr lang="en-US" altLang="zh-CN" sz="2000" b="1" kern="100" dirty="0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kern="100" dirty="0">
                        <a:solidFill>
                          <a:srgbClr val="AD2D17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𝑴</m:t>
                    </m:r>
                  </m:oMath>
                </a14:m>
                <a:r>
                  <a:rPr lang="zh-CN" altLang="en-US" sz="2000" b="1" kern="100" dirty="0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结构</a:t>
                </a:r>
                <a:r>
                  <a:rPr lang="zh-CN" altLang="en-US" sz="2000" b="1" kern="100" dirty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用一个</a:t>
                </a:r>
                <a:r>
                  <a:rPr lang="en-US" altLang="zh-CN" sz="2000" b="1" kern="100" dirty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CTL</a:t>
                </a:r>
                <a:r>
                  <a:rPr lang="zh-CN" altLang="en-US" sz="2000" b="1" kern="100" dirty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公式</a:t>
                </a:r>
                <a:r>
                  <a:rPr lang="zh-CN" altLang="en-US" sz="2000" b="1" kern="100" dirty="0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表示</a:t>
                </a:r>
                <a14:m>
                  <m:oMath xmlns:m="http://schemas.openxmlformats.org/officeDocument/2006/math">
                    <m:r>
                      <a:rPr lang="zh-CN" altLang="en-US" sz="2000" b="1" i="1" kern="100" smtClean="0">
                        <a:solidFill>
                          <a:srgbClr val="AD2D17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𝝓</m:t>
                    </m:r>
                    <m:r>
                      <a:rPr lang="en-US" altLang="zh-CN" sz="2000" b="1" i="1" kern="100" smtClean="0">
                        <a:solidFill>
                          <a:srgbClr val="AD2D17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r>
                      <a:rPr lang="en-US" altLang="zh-CN" sz="2000" b="1" i="1" kern="100" smtClean="0">
                        <a:solidFill>
                          <a:srgbClr val="AD2D17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𝑴</m:t>
                    </m:r>
                    <m:r>
                      <a:rPr lang="en-US" altLang="zh-CN" sz="2000" b="1" i="1" kern="100" smtClean="0">
                        <a:solidFill>
                          <a:srgbClr val="AD2D17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</m:t>
                    </m:r>
                  </m:oMath>
                </a14:m>
                <a:endParaRPr lang="en-US" altLang="zh-CN" sz="2000" b="1" kern="100" dirty="0" smtClean="0">
                  <a:solidFill>
                    <a:srgbClr val="AD2D17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indent="-457200" algn="just">
                  <a:buFont typeface="Wingdings" panose="05000000000000000000" pitchFamily="2" charset="2"/>
                  <a:buChar char="Ø"/>
                </a:pPr>
                <a:r>
                  <a:rPr lang="zh-CN" altLang="en-US" sz="2000" b="1" kern="100" dirty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使用遗忘理论计算最弱充分条件</a:t>
                </a:r>
                <a:endParaRPr lang="zh-CN" altLang="en-US" sz="2000" b="1" kern="100" dirty="0">
                  <a:solidFill>
                    <a:srgbClr val="AD2D17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87" y="5801468"/>
                <a:ext cx="11441003" cy="707886"/>
              </a:xfrm>
              <a:prstGeom prst="rect">
                <a:avLst/>
              </a:prstGeom>
              <a:blipFill rotWithShape="1">
                <a:blip r:embed="rId1"/>
                <a:stretch>
                  <a:fillRect l="-5" t="-15" r="1" b="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对象 1"/>
          <p:cNvGraphicFramePr/>
          <p:nvPr/>
        </p:nvGraphicFramePr>
        <p:xfrm>
          <a:off x="492125" y="2306638"/>
          <a:ext cx="7245350" cy="315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8" name="Visio" r:id="rId2" imgW="7582535" imgH="2988310" progId="Visio.Drawing.15">
                  <p:embed/>
                </p:oleObj>
              </mc:Choice>
              <mc:Fallback>
                <p:oleObj name="Visio" r:id="rId2" imgW="7582535" imgH="2988310" progId="Visio.Drawing.15">
                  <p:embed/>
                  <p:pic>
                    <p:nvPicPr>
                      <p:cNvPr id="0" name="对象 1"/>
                      <p:cNvPicPr>
                        <a:picLocks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125" y="2306638"/>
                        <a:ext cx="7245350" cy="315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8492544" y="2086255"/>
            <a:ext cx="888632" cy="56101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树自动机、</a:t>
            </a:r>
            <a:r>
              <a:rPr lang="en-US" altLang="zh-CN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SAT</a:t>
            </a:r>
            <a:endParaRPr lang="zh-CN" altLang="en-US" sz="13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611995" y="2086255"/>
            <a:ext cx="1499459" cy="56101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现有的遗忘理论推理、模型检测</a:t>
            </a:r>
            <a:r>
              <a:rPr lang="zh-CN" altLang="en-US" sz="13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问</a:t>
            </a:r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题复杂性</a:t>
            </a:r>
            <a:endParaRPr lang="zh-CN" altLang="en-US" sz="13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492543" y="2656500"/>
            <a:ext cx="2618911" cy="55893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3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演算的遗忘理论相关复杂性</a:t>
            </a:r>
            <a:endParaRPr lang="zh-CN" altLang="en-US" sz="13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495280" y="3355758"/>
            <a:ext cx="2618911" cy="6206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限制</a:t>
            </a:r>
            <a:r>
              <a:rPr lang="en-US" altLang="zh-CN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下时态词的种类，探索不同组合下的遗忘存在性</a:t>
            </a:r>
            <a:endParaRPr lang="zh-CN" altLang="en-US" sz="13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右箭头 21"/>
          <p:cNvSpPr/>
          <p:nvPr/>
        </p:nvSpPr>
        <p:spPr>
          <a:xfrm rot="10800000">
            <a:off x="7767959" y="3169328"/>
            <a:ext cx="257321" cy="18643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09498" y="4247961"/>
            <a:ext cx="2982898" cy="105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负例产生、系统精化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7767959" y="4666990"/>
            <a:ext cx="479392" cy="18643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165007" y="2049616"/>
            <a:ext cx="1509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1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</a:t>
            </a:r>
            <a:r>
              <a:rPr lang="zh-CN" altLang="en-US" sz="1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理论</a:t>
            </a:r>
            <a:endParaRPr lang="zh-CN" altLang="en-US" sz="1200" b="1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033100" y="4437039"/>
            <a:ext cx="1038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KR</a:t>
            </a:r>
            <a:endParaRPr lang="en-US" altLang="zh-CN" sz="1200" dirty="0" smtClean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&amp;</a:t>
            </a:r>
            <a:endParaRPr lang="en-US" altLang="zh-CN" sz="1200" dirty="0" smtClean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Verification</a:t>
            </a:r>
            <a:endParaRPr lang="zh-CN" altLang="en-US" sz="12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050899" y="2077377"/>
            <a:ext cx="317354" cy="1890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PROLOG</a:t>
            </a:r>
            <a:endParaRPr lang="zh-CN" altLang="en-US" sz="1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081" y="2095134"/>
            <a:ext cx="250052" cy="250052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44"/>
    </mc:Choice>
    <mc:Fallback>
      <p:transition spd="slow" advTm="5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研究方案与可行性分析：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可行性分析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图示 4"/>
          <p:cNvGraphicFramePr/>
          <p:nvPr/>
        </p:nvGraphicFramePr>
        <p:xfrm>
          <a:off x="0" y="1324356"/>
          <a:ext cx="5246704" cy="511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5326602" y="1553503"/>
            <a:ext cx="65738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spc="45" dirty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提出了</a:t>
            </a:r>
            <a:r>
              <a:rPr lang="zh-CN" altLang="en-US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基于模态逻辑</a:t>
            </a:r>
            <a:r>
              <a:rPr lang="en-US" altLang="zh-CN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S5</a:t>
            </a:r>
            <a:r>
              <a:rPr lang="zh-CN" altLang="en-US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下使用遗忘计算</a:t>
            </a:r>
            <a:r>
              <a:rPr lang="en-US" altLang="zh-CN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的方法和实现了原型系统；</a:t>
            </a:r>
            <a:endParaRPr lang="en-US" altLang="zh-CN" sz="1800" kern="100" spc="45" dirty="0" smtClean="0">
              <a:effectLst/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在前期工作中对</a:t>
            </a:r>
            <a:r>
              <a:rPr lang="en-US" altLang="zh-CN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、𝝁</a:t>
            </a:r>
            <a:r>
              <a:rPr lang="en-US" altLang="zh-CN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演算、遗忘理论和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模型检测技术已经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有了坚实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基础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1400" kern="100" dirty="0">
              <a:effectLst/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326602" y="2890395"/>
            <a:ext cx="657381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工作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依托贵州大学人工智能与软件新技术实验室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，有高性能的设备：服务器（</a:t>
            </a:r>
            <a:r>
              <a:rPr lang="pt-BR" altLang="zh-CN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Intel(R) Core(TM) i7-4770K CPU @ 3.50GHz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）和电脑（</a:t>
            </a:r>
            <a:r>
              <a:rPr lang="pt-BR" altLang="zh-CN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lntel(R) Core(TM)i7-8700 CPU @3.20GHz 3.19 </a:t>
            </a:r>
            <a:r>
              <a:rPr lang="pt-BR" altLang="zh-CN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GHz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kern="100" spc="45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26600" y="4121407"/>
            <a:ext cx="6573813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拟定的具体研究方案围绕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着反应式系统的</a:t>
            </a:r>
            <a:r>
              <a:rPr lang="en-US" altLang="zh-CN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主线展开，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利用遗忘理论作为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着手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点，建立</a:t>
            </a:r>
            <a:r>
              <a:rPr lang="en-US" altLang="zh-CN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KR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和形式化验证的关系。</a:t>
            </a:r>
            <a:endParaRPr lang="zh-CN" altLang="en-US" kern="100" spc="45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26601" y="4841138"/>
            <a:ext cx="6573812" cy="1887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000"/>
              </a:lnSpc>
            </a:pP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Feng R, </a:t>
            </a:r>
            <a:r>
              <a:rPr lang="en-US" altLang="zh-CN" sz="1600" kern="100" spc="45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Acar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E, </a:t>
            </a:r>
            <a:r>
              <a:rPr lang="en-US" altLang="zh-CN" sz="1600" kern="100" spc="45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Schlobach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S, et al. On Sufficient and Necessary Conditions in Bounded CTL: A Forgetting </a:t>
            </a:r>
            <a:r>
              <a:rPr lang="en-US" altLang="zh-CN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Approach[C]. KR 2020, 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2020, 17(1): 361-370</a:t>
            </a:r>
            <a:r>
              <a:rPr lang="en-US" altLang="zh-CN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endParaRPr lang="en-US" altLang="zh-CN" sz="1600" kern="100" spc="45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2000"/>
              </a:lnSpc>
            </a:pP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Feng </a:t>
            </a:r>
            <a:r>
              <a:rPr lang="en-US" altLang="zh-CN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R, Wang Y and Lin F. Using 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the Knowledge Expression and Reasoning method to </a:t>
            </a:r>
            <a:r>
              <a:rPr lang="en-US" altLang="zh-CN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solve the 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problems in Formal </a:t>
            </a:r>
            <a:r>
              <a:rPr lang="en-US" altLang="zh-CN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Verification. KR 2020 (DC).</a:t>
            </a:r>
            <a:endParaRPr lang="en-US" altLang="zh-CN" sz="1600" kern="100" spc="45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2000"/>
              </a:lnSpc>
            </a:pPr>
            <a:r>
              <a:rPr lang="zh-CN" altLang="en-US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冯仁艳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zh-CN" altLang="en-US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基于遗忘的知识充分性与必要性研究 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[D]. </a:t>
            </a:r>
            <a:r>
              <a:rPr lang="zh-CN" altLang="en-US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贵州大学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, 2018.</a:t>
            </a:r>
            <a:endParaRPr lang="zh-CN" altLang="en-US" sz="1600" kern="100" spc="45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447"/>
    </mc:Choice>
    <mc:Fallback>
      <p:transition spd="slow" advTm="109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研究方案与可行性分析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研究基础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39359" y="1260672"/>
            <a:ext cx="113170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ASP</a:t>
            </a:r>
            <a:r>
              <a:rPr lang="zh-CN" altLang="en-US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（回答集程序）下的遗忘理论</a:t>
            </a:r>
            <a:endParaRPr lang="zh-CN" altLang="en-US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/>
          <p:cNvSpPr txBox="1"/>
          <p:nvPr/>
        </p:nvSpPr>
        <p:spPr>
          <a:xfrm>
            <a:off x="330787" y="1844237"/>
            <a:ext cx="11535271" cy="4887289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1] WANG Y, ZHANG Y, ZHOU Y at al.. Forgetting in Logic Programs under Strong Equivalence [C]. Principles of Knowledge Representation and Reasoning: Proceedings of the Thirteenth International Conference. Rome, Italy: AAAI Press, 2012: 643–647.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[2] WANG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Y, WANG K, ZHANG M. Forgetting for Answer Set Programs Revisited [C]. IJCAI 2013, Proceedings of the 23rd International Joint Conference on Artificial Intelligence. Beijing, China: IJCAI/AAAI, 2013: 1162–1168..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[3]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WANG Y, ZHANG Y, ZHOU Y at al.. Knowledge Forgetting in Answer Set Programming [J]. Journal of Artificial Intelligence Research, 2014, 50: 31–70.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[4]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Wang Y. On Forgetting in Tractable Propositional Fragments[J].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arXiv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preprint arXiv:1502.02799, 2015.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13"/>
    </mc:Choice>
    <mc:Fallback>
      <p:transition spd="slow" advTm="25113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研究方案与可行性分析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研究基础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39359" y="1260672"/>
            <a:ext cx="113170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国内外合作</a:t>
            </a:r>
            <a:endParaRPr lang="zh-CN" altLang="en-US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/>
          <p:cNvSpPr txBox="1"/>
          <p:nvPr/>
        </p:nvSpPr>
        <p:spPr>
          <a:xfrm>
            <a:off x="330787" y="1844237"/>
            <a:ext cx="11535271" cy="48872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2019.09-2020.09 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在阿姆斯特丹自由大学学习一年，并将保持长期合作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长期香港科技大学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Fang-Zhen Lin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教授合作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长期与加拿大阿尔伯塔大学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Jia-Huai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You 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教授合作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‪Thomas 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Eiter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也有着交流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… …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18408" y="2118320"/>
            <a:ext cx="1638300" cy="15906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871" y="4723657"/>
            <a:ext cx="1638300" cy="1924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980" y="4742432"/>
            <a:ext cx="1827548" cy="188650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04" y="4730869"/>
            <a:ext cx="1937844" cy="193275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622" y="3881876"/>
            <a:ext cx="4211735" cy="280782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0757" y="4730869"/>
            <a:ext cx="1616522" cy="19096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351"/>
    </mc:Choice>
    <mc:Fallback>
      <p:transition spd="slow" advTm="41351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论文的研究特色与创新之</a:t>
            </a: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处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4" name="内容占位符 6"/>
          <p:cNvGraphicFramePr>
            <a:graphicFrameLocks noGrp="1"/>
          </p:cNvGraphicFramePr>
          <p:nvPr>
            <p:ph idx="1"/>
          </p:nvPr>
        </p:nvGraphicFramePr>
        <p:xfrm>
          <a:off x="330200" y="1289050"/>
          <a:ext cx="10997707" cy="4887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0"/>
    </mc:Choice>
    <mc:Fallback>
      <p:transition spd="slow" advTm="184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研究计划及安排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图示 6"/>
          <p:cNvGraphicFramePr/>
          <p:nvPr/>
        </p:nvGraphicFramePr>
        <p:xfrm>
          <a:off x="985422" y="1670094"/>
          <a:ext cx="10591059" cy="5090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985422" y="4215220"/>
            <a:ext cx="1737438" cy="31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8</a:t>
            </a:r>
            <a:r>
              <a:rPr lang="en-US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9-20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</a:t>
            </a:r>
            <a:endParaRPr lang="en-US" altLang="fr-FR" sz="1400" dirty="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2722860" y="3729447"/>
            <a:ext cx="2038186" cy="31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fr-FR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en-US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lang="fr-FR" altLang="en-US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-20</a:t>
            </a:r>
            <a:r>
              <a:rPr lang="en-US" altLang="fr-FR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fr-FR" altLang="en-US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zh-CN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endParaRPr lang="en-US" altLang="zh-CN" sz="140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4541481" y="3334813"/>
            <a:ext cx="1739470" cy="31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en-US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zh-CN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5</a:t>
            </a:r>
            <a:endParaRPr lang="en-US" altLang="zh-CN" sz="1400" dirty="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TextBox 9"/>
          <p:cNvSpPr txBox="1">
            <a:spLocks noChangeArrowheads="1"/>
          </p:cNvSpPr>
          <p:nvPr/>
        </p:nvSpPr>
        <p:spPr bwMode="auto">
          <a:xfrm>
            <a:off x="6324694" y="2866764"/>
            <a:ext cx="1834979" cy="31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en-US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zh-CN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</a:t>
            </a:r>
            <a:endParaRPr lang="en-US" altLang="zh-CN" sz="1400" dirty="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TextBox 10"/>
          <p:cNvSpPr txBox="1">
            <a:spLocks noChangeArrowheads="1"/>
          </p:cNvSpPr>
          <p:nvPr/>
        </p:nvSpPr>
        <p:spPr bwMode="auto">
          <a:xfrm>
            <a:off x="8083696" y="2451487"/>
            <a:ext cx="1962998" cy="31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en-US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12</a:t>
            </a:r>
            <a:endParaRPr lang="en-US" altLang="fr-FR" sz="1400" dirty="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TextBox 11"/>
          <p:cNvSpPr txBox="1">
            <a:spLocks noChangeArrowheads="1"/>
          </p:cNvSpPr>
          <p:nvPr/>
        </p:nvSpPr>
        <p:spPr bwMode="auto">
          <a:xfrm>
            <a:off x="9868843" y="1975289"/>
            <a:ext cx="2032091" cy="34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6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fr-FR" sz="16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22</a:t>
            </a:r>
            <a:r>
              <a:rPr lang="en-US" altLang="en-US" sz="16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6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1-2022.5</a:t>
            </a:r>
            <a:endParaRPr lang="en-US" altLang="fr-FR" sz="1600" dirty="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9"/>
    </mc:Choice>
    <mc:Fallback>
      <p:transition spd="slow" advTm="889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主要参考文献</a:t>
            </a:r>
            <a:endParaRPr lang="zh-CN" altLang="en-US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30787" y="1289674"/>
            <a:ext cx="11535271" cy="4887289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[1]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Dijkstra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,  E.  W. 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  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Guarded  commands, 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Nondetermi-nacy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and Formal Derivation of 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Programs. 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Commun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 1975,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ACM18(8):453–457.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[2]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Dailler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S,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Hauzar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D, Marché C, et al. Instrumenting a weakest precondition calculus for counterexample generation [J]. Journal of logical and algebraic methods in programming, 2018, 99: 97-113.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[3] Woodcock J C P, Morgan C. Refinement of state-based concurrent systems [C]. International Symposium of VDM Europe. Springer, Berlin, Heidelberg, 1990: 340-351.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[4]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Fangzhen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Lin. On the strongest necessary and weakest sufficient conditions.  Artificial Intelligence 128 (2001) 143-159.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[5] Lin, F., and Reiter, 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R. 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Forget it.  In Working Notes of AAAI Fall Symposium on Relevance, 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1994, 154–159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[6] Doherty p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Lukaszewicz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W,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Szalas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A. Computing Strongest Necessary and Weakest Sufficient Conditions of First-Order Formulas [C]. NEBEL B. IJCAI. Morgan Kaufmann, 2001: 145–154. 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[7] Lin F. Compiling causal theories to successor state axioms and STRIPS-like systems[J]. JAIR, 2003, 19: 279-314.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[8] Yan Zhang and Yi Zhou. Knowledge forgetting: Properties and applications.  Artificial Intelligence, 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2009, 173(16-17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):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1525–1537.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[9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] MAKSIMOVA L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 Temporal logics with "the next" operator do not have interpolation or the Beth property [J]. Siberian Mathematical Journal, 1991, 32(6): 989–993.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"/>
    </mc:Choice>
    <mc:Fallback>
      <p:transition spd="slow" advTm="119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Model update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330835" y="5998845"/>
            <a:ext cx="98056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[1] </a:t>
            </a:r>
            <a:r>
              <a:rPr lang="zh-CN" altLang="en-US"/>
              <a:t>Monperrus M. Automatic software repair: a bibliography[J]. ACM Computing Surveys (CSUR), 2018, 51(1): 1-24.</a:t>
            </a:r>
            <a:endParaRPr lang="zh-CN" altLang="en-US"/>
          </a:p>
        </p:txBody>
      </p:sp>
      <p:graphicFrame>
        <p:nvGraphicFramePr>
          <p:cNvPr id="12" name="内容占位符 11"/>
          <p:cNvGraphicFramePr>
            <a:graphicFrameLocks noChangeAspect="1"/>
          </p:cNvGraphicFramePr>
          <p:nvPr>
            <p:ph idx="1"/>
          </p:nvPr>
        </p:nvGraphicFramePr>
        <p:xfrm>
          <a:off x="330835" y="1700530"/>
          <a:ext cx="11474450" cy="3456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1" imgW="11474450" imgH="3456940" progId="Visio.Drawing.15">
                  <p:embed/>
                </p:oleObj>
              </mc:Choice>
              <mc:Fallback>
                <p:oleObj name="" r:id="rId1" imgW="11474450" imgH="3456940" progId="Visio.Drawing.15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0835" y="1700530"/>
                        <a:ext cx="11474450" cy="3456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424223"/>
            <a:ext cx="12209317" cy="1509052"/>
          </a:xfrm>
        </p:spPr>
        <p:txBody>
          <a:bodyPr>
            <a:normAutofit/>
          </a:bodyPr>
          <a:lstStyle/>
          <a:p>
            <a:r>
              <a:rPr lang="zh-CN" altLang="en-US" sz="4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谢谢</a:t>
            </a:r>
            <a:br>
              <a:rPr lang="en-US" altLang="zh-CN" sz="4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en-US" sz="4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请</a:t>
            </a:r>
            <a:r>
              <a:rPr lang="zh-CN" altLang="en-US" sz="4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各位专家批评指正！</a:t>
            </a:r>
            <a:endParaRPr lang="zh-CN" altLang="en-US" sz="40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746327" y="3023484"/>
            <a:ext cx="4716661" cy="1655762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冯仁艳</a:t>
            </a:r>
            <a:endParaRPr lang="en-US" altLang="zh-CN" b="1" dirty="0" smtClean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renyan_feng@163.com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15728" t="5235" r="19923" b="7306"/>
          <a:stretch>
            <a:fillRect/>
          </a:stretch>
        </p:blipFill>
        <p:spPr>
          <a:xfrm>
            <a:off x="3781736" y="4506869"/>
            <a:ext cx="1259999" cy="1260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65018" y="716973"/>
            <a:ext cx="6431973" cy="135082"/>
          </a:xfrm>
          <a:prstGeom prst="rect">
            <a:avLst/>
          </a:prstGeom>
          <a:gradFill>
            <a:gsLst>
              <a:gs pos="0">
                <a:srgbClr val="AD2D17"/>
              </a:gs>
              <a:gs pos="100000">
                <a:srgbClr val="A92F17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6697" y="347641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贵州大学计算机科学与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技术博士生开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题答辩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834" y="4679246"/>
            <a:ext cx="2993099" cy="915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9"/>
    </mc:Choice>
    <mc:Fallback>
      <p:transition spd="slow" advTm="559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更新（</a:t>
            </a:r>
            <a:r>
              <a:rPr lang="en-US" altLang="zh-CN"/>
              <a:t>update</a:t>
            </a:r>
            <a:r>
              <a:rPr lang="zh-CN" altLang="en-US"/>
              <a:t>）：</a:t>
            </a:r>
            <a:r>
              <a:rPr lang="zh-CN" altLang="en-US"/>
              <a:t>背景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0835" y="1289685"/>
            <a:ext cx="11535410" cy="5232400"/>
          </a:xfrm>
        </p:spPr>
        <p:txBody>
          <a:bodyPr/>
          <a:p>
            <a:r>
              <a:rPr lang="zh-CN" altLang="en-US">
                <a:sym typeface="+mn-ea"/>
              </a:rPr>
              <a:t>模型更新</a:t>
            </a:r>
            <a:r>
              <a:rPr lang="en-US" altLang="zh-CN">
                <a:sym typeface="+mn-ea"/>
              </a:rPr>
              <a:t>(model update)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一种Theoretical Software Repair，</a:t>
            </a:r>
            <a:r>
              <a:rPr lang="en-US" altLang="zh-CN">
                <a:sym typeface="+mn-ea"/>
              </a:rPr>
              <a:t>[1]</a:t>
            </a:r>
            <a:r>
              <a:rPr lang="zh-CN" altLang="en-US">
                <a:sym typeface="+mn-ea"/>
              </a:rPr>
              <a:t>中将其与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/>
              <a:t>LTL</a:t>
            </a:r>
            <a:r>
              <a:rPr lang="zh-CN" altLang="en-US"/>
              <a:t>中</a:t>
            </a:r>
            <a:endParaRPr lang="zh-CN" altLang="en-US"/>
          </a:p>
          <a:p>
            <a:pPr lvl="1"/>
            <a:r>
              <a:rPr lang="zh-CN" altLang="en-US"/>
              <a:t>一些只是修改转换关系的</a:t>
            </a:r>
            <a:r>
              <a:rPr lang="zh-CN" altLang="en-US"/>
              <a:t>文章</a:t>
            </a:r>
            <a:endParaRPr lang="zh-CN" altLang="en-US"/>
          </a:p>
          <a:p>
            <a:pPr lvl="1"/>
            <a:r>
              <a:rPr lang="en-US" altLang="zh-CN"/>
              <a:t>CTL</a:t>
            </a:r>
            <a:r>
              <a:rPr lang="zh-CN" altLang="en-US"/>
              <a:t>中，</a:t>
            </a:r>
            <a:r>
              <a:rPr lang="en-US" altLang="zh-CN"/>
              <a:t>Zhang</a:t>
            </a:r>
            <a:r>
              <a:rPr lang="zh-CN" altLang="en-US"/>
              <a:t>等人考虑从转换关系和状态两方面</a:t>
            </a:r>
            <a:r>
              <a:rPr lang="zh-CN" altLang="en-US"/>
              <a:t>修改模型</a:t>
            </a:r>
            <a:endParaRPr lang="zh-CN" altLang="en-US"/>
          </a:p>
          <a:p>
            <a:pPr lvl="1"/>
            <a:endParaRPr lang="zh-CN" altLang="en-US"/>
          </a:p>
          <a:p>
            <a:r>
              <a:rPr lang="zh-CN" altLang="en-US">
                <a:sym typeface="+mn-ea"/>
              </a:rPr>
              <a:t>知识更新（</a:t>
            </a:r>
            <a:r>
              <a:rPr lang="en-US" altLang="zh-CN">
                <a:sym typeface="+mn-ea"/>
              </a:rPr>
              <a:t>knowledge update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用新知道的知识更新已有的知识库。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现在的问题是不知道新知识是什么？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那么只有由</a:t>
            </a:r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\varphi</a:t>
            </a:r>
            <a:r>
              <a:rPr lang="zh-CN" altLang="en-US">
                <a:sym typeface="+mn-ea"/>
              </a:rPr>
              <a:t>确定应该对哪部分（哪些原子）修改，或者是计算</a:t>
            </a:r>
            <a:r>
              <a:rPr lang="en-US" altLang="zh-CN">
                <a:sym typeface="+mn-ea"/>
              </a:rPr>
              <a:t>WSC </a:t>
            </a:r>
            <a:r>
              <a:rPr lang="zh-CN" altLang="en-US">
                <a:sym typeface="+mn-ea"/>
              </a:rPr>
              <a:t>（反过来又来更新</a:t>
            </a:r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）。</a:t>
            </a:r>
            <a:endParaRPr lang="zh-CN" altLang="en-US"/>
          </a:p>
          <a:p>
            <a:pPr lvl="1"/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96025" y="574040"/>
            <a:ext cx="70161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所有这些技术都涉及到</a:t>
            </a:r>
            <a:r>
              <a:rPr lang="en-US" altLang="zh-CN"/>
              <a:t>“</a:t>
            </a:r>
            <a:r>
              <a:rPr lang="zh-CN" altLang="en-US"/>
              <a:t>极小</a:t>
            </a:r>
            <a:r>
              <a:rPr lang="en-US" altLang="zh-CN"/>
              <a:t>”</a:t>
            </a:r>
            <a:r>
              <a:rPr lang="zh-CN" altLang="en-US"/>
              <a:t>改变这个</a:t>
            </a:r>
            <a:r>
              <a:rPr lang="zh-CN" altLang="en-US"/>
              <a:t>概念</a:t>
            </a:r>
            <a:endParaRPr lang="zh-CN" altLang="en-US"/>
          </a:p>
          <a:p>
            <a:r>
              <a:rPr lang="zh-CN" altLang="en-US"/>
              <a:t>然而并没有提出如何计算这样的</a:t>
            </a:r>
            <a:r>
              <a:rPr lang="zh-CN" altLang="en-US" b="1"/>
              <a:t>极小子集（我们的工作）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30835" y="6056630"/>
            <a:ext cx="98056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[1] </a:t>
            </a:r>
            <a:r>
              <a:rPr lang="zh-CN" altLang="en-US"/>
              <a:t>Monperrus M. Automatic software repair: a bibliography[J]. ACM Computing Surveys (CSUR), 2018, 51(1): 1-24.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定义（</a:t>
            </a:r>
            <a:r>
              <a:rPr lang="zh-CN" altLang="en-US"/>
              <a:t>极小子集）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30835" y="1289685"/>
            <a:ext cx="10954385" cy="22453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zh-CN" altLang="en-US" sz="2800"/>
              <a:t>给定一个Kripke结构</a:t>
            </a:r>
            <a:r>
              <a:rPr lang="en-US" altLang="zh-CN" sz="2800"/>
              <a:t>   </a:t>
            </a:r>
            <a:r>
              <a:rPr lang="zh-CN" altLang="en-US" sz="2800"/>
              <a:t>和一个CTL公式</a:t>
            </a:r>
            <a:r>
              <a:rPr lang="en-US" altLang="zh-CN" sz="2800"/>
              <a:t>   </a:t>
            </a:r>
            <a:r>
              <a:rPr lang="zh-CN" altLang="en-US" sz="2800"/>
              <a:t>。如果一个原子命题的集合满足</a:t>
            </a:r>
            <a:r>
              <a:rPr lang="zh-CN" altLang="en-US" sz="2800"/>
              <a:t>以下条件:</a:t>
            </a:r>
            <a:endParaRPr lang="zh-CN" altLang="en-US" sz="2800"/>
          </a:p>
          <a:p>
            <a:pPr algn="l"/>
            <a:r>
              <a:rPr lang="zh-CN" altLang="en-US" sz="2800"/>
              <a:t>(1)</a:t>
            </a:r>
            <a:r>
              <a:rPr lang="en-US" altLang="zh-CN" sz="2800"/>
              <a:t>    </a:t>
            </a:r>
            <a:r>
              <a:rPr lang="zh-CN" altLang="en-US" sz="2800"/>
              <a:t>是</a:t>
            </a:r>
            <a:r>
              <a:rPr lang="en-US" altLang="zh-CN" sz="2800"/>
              <a:t>         </a:t>
            </a:r>
            <a:r>
              <a:rPr lang="zh-CN" altLang="en-US" sz="2800"/>
              <a:t>的子集；</a:t>
            </a:r>
            <a:endParaRPr lang="zh-CN" altLang="en-US" sz="2800"/>
          </a:p>
          <a:p>
            <a:pPr algn="l"/>
            <a:r>
              <a:rPr lang="zh-CN" altLang="en-US" sz="2800"/>
              <a:t>(2)</a:t>
            </a:r>
            <a:r>
              <a:rPr lang="en-US" altLang="zh-CN" sz="2800"/>
              <a:t> </a:t>
            </a:r>
            <a:r>
              <a:rPr lang="zh-CN" altLang="en-US" sz="2800"/>
              <a:t>对于任意</a:t>
            </a:r>
            <a:r>
              <a:rPr lang="zh-CN" altLang="en-US" sz="2800">
                <a:sym typeface="+mn-ea"/>
              </a:rPr>
              <a:t>的</a:t>
            </a:r>
            <a:r>
              <a:rPr lang="en-US" altLang="zh-CN" sz="2800"/>
              <a:t>   </a:t>
            </a:r>
            <a:r>
              <a:rPr lang="zh-CN" altLang="en-US" sz="2800"/>
              <a:t>的真子集</a:t>
            </a:r>
            <a:r>
              <a:rPr lang="en-US" altLang="zh-CN" sz="2800"/>
              <a:t>    </a:t>
            </a:r>
            <a:r>
              <a:rPr lang="zh-CN" altLang="en-US" sz="2800"/>
              <a:t>，</a:t>
            </a:r>
            <a:r>
              <a:rPr lang="en-US" altLang="zh-CN" sz="2800"/>
              <a:t> </a:t>
            </a:r>
            <a:endParaRPr lang="zh-CN" altLang="en-US" sz="2800"/>
          </a:p>
          <a:p>
            <a:pPr algn="l"/>
            <a:r>
              <a:rPr lang="zh-CN" altLang="en-US" sz="2800">
                <a:sym typeface="+mn-ea"/>
              </a:rPr>
              <a:t>则称</a:t>
            </a:r>
            <a:r>
              <a:rPr lang="en-US" altLang="zh-CN" sz="2800">
                <a:sym typeface="+mn-ea"/>
              </a:rPr>
              <a:t>   </a:t>
            </a:r>
            <a:r>
              <a:rPr lang="zh-CN" altLang="en-US" sz="2800">
                <a:sym typeface="+mn-ea"/>
              </a:rPr>
              <a:t>是使</a:t>
            </a:r>
            <a:r>
              <a:rPr lang="en-US" altLang="zh-CN" sz="2800">
                <a:sym typeface="+mn-ea"/>
              </a:rPr>
              <a:t>                  </a:t>
            </a:r>
            <a:r>
              <a:rPr lang="zh-CN" altLang="en-US" sz="2800">
                <a:sym typeface="+mn-ea"/>
              </a:rPr>
              <a:t>成立的极小子集，记为</a:t>
            </a:r>
            <a:r>
              <a:rPr lang="en-US" altLang="zh-CN" sz="2800">
                <a:sym typeface="+mn-ea"/>
              </a:rPr>
              <a:t>                   </a:t>
            </a:r>
            <a:r>
              <a:rPr lang="zh-CN" altLang="en-US" sz="2800">
                <a:sym typeface="+mn-ea"/>
              </a:rPr>
              <a:t>。</a:t>
            </a:r>
            <a:endParaRPr lang="zh-CN" altLang="en-US" sz="2800">
              <a:sym typeface="+mn-ea"/>
            </a:endParaRPr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/>
        </p:nvGraphicFramePr>
        <p:xfrm>
          <a:off x="3601720" y="1425575"/>
          <a:ext cx="377190" cy="324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177800" imgH="152400" progId="Equation.DSMT4">
                  <p:embed/>
                </p:oleObj>
              </mc:Choice>
              <mc:Fallback>
                <p:oleObj name="" r:id="rId1" imgW="177800" imgH="152400" progId="Equation.DSMT4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601720" y="1425575"/>
                        <a:ext cx="377190" cy="3244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3"/>
          <p:cNvGraphicFramePr>
            <a:graphicFrameLocks noChangeAspect="1"/>
          </p:cNvGraphicFramePr>
          <p:nvPr/>
        </p:nvGraphicFramePr>
        <p:xfrm>
          <a:off x="6396990" y="1425575"/>
          <a:ext cx="278130" cy="334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127000" imgH="151765" progId="Equation.DSMT4">
                  <p:embed/>
                </p:oleObj>
              </mc:Choice>
              <mc:Fallback>
                <p:oleObj name="" r:id="rId3" imgW="127000" imgH="151765" progId="Equation.DSMT4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96990" y="1425575"/>
                        <a:ext cx="278130" cy="3340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4"/>
          <p:cNvGraphicFramePr>
            <a:graphicFrameLocks noChangeAspect="1"/>
          </p:cNvGraphicFramePr>
          <p:nvPr/>
        </p:nvGraphicFramePr>
        <p:xfrm>
          <a:off x="10895330" y="1373505"/>
          <a:ext cx="326390" cy="386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139700" imgH="165100" progId="Equation.DSMT4">
                  <p:embed/>
                </p:oleObj>
              </mc:Choice>
              <mc:Fallback>
                <p:oleObj name="" r:id="rId5" imgW="139700" imgH="165100" progId="Equation.DSMT4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895330" y="1373505"/>
                        <a:ext cx="326390" cy="3860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4"/>
          <p:cNvGraphicFramePr>
            <a:graphicFrameLocks noChangeAspect="1"/>
          </p:cNvGraphicFramePr>
          <p:nvPr/>
        </p:nvGraphicFramePr>
        <p:xfrm>
          <a:off x="986790" y="2219325"/>
          <a:ext cx="326390" cy="386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7" imgW="139700" imgH="165100" progId="Equation.DSMT4">
                  <p:embed/>
                </p:oleObj>
              </mc:Choice>
              <mc:Fallback>
                <p:oleObj name="" r:id="rId7" imgW="139700" imgH="165100" progId="Equation.DSMT4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86790" y="2219325"/>
                        <a:ext cx="326390" cy="3860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9"/>
          <p:cNvGraphicFramePr>
            <a:graphicFrameLocks noChangeAspect="1"/>
          </p:cNvGraphicFramePr>
          <p:nvPr/>
        </p:nvGraphicFramePr>
        <p:xfrm>
          <a:off x="1659255" y="2219325"/>
          <a:ext cx="908050" cy="413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8" imgW="419100" imgH="190500" progId="Equation.DSMT4">
                  <p:embed/>
                </p:oleObj>
              </mc:Choice>
              <mc:Fallback>
                <p:oleObj name="" r:id="rId8" imgW="419100" imgH="190500" progId="Equation.DSMT4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659255" y="2219325"/>
                        <a:ext cx="908050" cy="4133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2680970" y="2661285"/>
          <a:ext cx="326390" cy="386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10" imgW="139700" imgH="165100" progId="Equation.DSMT4">
                  <p:embed/>
                </p:oleObj>
              </mc:Choice>
              <mc:Fallback>
                <p:oleObj name="" r:id="rId10" imgW="139700" imgH="165100" progId="Equation.DSMT4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80970" y="2661285"/>
                        <a:ext cx="326390" cy="3860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21"/>
          <p:cNvGraphicFramePr>
            <a:graphicFrameLocks noChangeAspect="1"/>
          </p:cNvGraphicFramePr>
          <p:nvPr/>
        </p:nvGraphicFramePr>
        <p:xfrm>
          <a:off x="4512310" y="2670175"/>
          <a:ext cx="441960" cy="412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" r:id="rId11" imgW="177800" imgH="165100" progId="Equation.DSMT4">
                  <p:embed/>
                </p:oleObj>
              </mc:Choice>
              <mc:Fallback>
                <p:oleObj name="" r:id="rId11" imgW="177800" imgH="165100" progId="Equation.DSMT4">
                  <p:embed/>
                  <p:pic>
                    <p:nvPicPr>
                      <p:cNvPr id="0" name="图片 1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512310" y="2670175"/>
                        <a:ext cx="441960" cy="4121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22"/>
          <p:cNvGraphicFramePr>
            <a:graphicFrameLocks noChangeAspect="1"/>
          </p:cNvGraphicFramePr>
          <p:nvPr/>
        </p:nvGraphicFramePr>
        <p:xfrm>
          <a:off x="5081905" y="2601595"/>
          <a:ext cx="2033270" cy="445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" name="" r:id="rId13" imgW="926465" imgH="203200" progId="Equation.DSMT4">
                  <p:embed/>
                </p:oleObj>
              </mc:Choice>
              <mc:Fallback>
                <p:oleObj name="" r:id="rId13" imgW="926465" imgH="203200" progId="Equation.DSMT4">
                  <p:embed/>
                  <p:pic>
                    <p:nvPicPr>
                      <p:cNvPr id="0" name="图片 1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081905" y="2601595"/>
                        <a:ext cx="2033270" cy="4457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4"/>
          <p:cNvGraphicFramePr>
            <a:graphicFrameLocks noChangeAspect="1"/>
          </p:cNvGraphicFramePr>
          <p:nvPr/>
        </p:nvGraphicFramePr>
        <p:xfrm>
          <a:off x="1139825" y="3091815"/>
          <a:ext cx="326390" cy="386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15" imgW="139700" imgH="165100" progId="Equation.DSMT4">
                  <p:embed/>
                </p:oleObj>
              </mc:Choice>
              <mc:Fallback>
                <p:oleObj name="" r:id="rId15" imgW="139700" imgH="165100" progId="Equation.DSMT4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39825" y="3091815"/>
                        <a:ext cx="326390" cy="3860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6"/>
          <p:cNvGraphicFramePr>
            <a:graphicFrameLocks noChangeAspect="1"/>
          </p:cNvGraphicFramePr>
          <p:nvPr/>
        </p:nvGraphicFramePr>
        <p:xfrm>
          <a:off x="2165985" y="3082290"/>
          <a:ext cx="1879600" cy="442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" name="" r:id="rId16" imgW="862965" imgH="203200" progId="Equation.DSMT4">
                  <p:embed/>
                </p:oleObj>
              </mc:Choice>
              <mc:Fallback>
                <p:oleObj name="" r:id="rId16" imgW="862965" imgH="203200" progId="Equation.DSMT4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165985" y="3082290"/>
                        <a:ext cx="1879600" cy="4425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7"/>
          <p:cNvGraphicFramePr>
            <a:graphicFrameLocks noChangeAspect="1"/>
          </p:cNvGraphicFramePr>
          <p:nvPr/>
        </p:nvGraphicFramePr>
        <p:xfrm>
          <a:off x="7603490" y="3045460"/>
          <a:ext cx="191770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18" imgW="761365" imgH="190500" progId="Equation.DSMT4">
                  <p:embed/>
                </p:oleObj>
              </mc:Choice>
              <mc:Fallback>
                <p:oleObj name="" r:id="rId18" imgW="761365" imgH="190500" progId="Equation.DSMT4">
                  <p:embed/>
                  <p:pic>
                    <p:nvPicPr>
                      <p:cNvPr id="0" name="图片 21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603490" y="3045460"/>
                        <a:ext cx="1917700" cy="479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算法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281670" y="5935980"/>
            <a:ext cx="27800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00B0F0"/>
                </a:solidFill>
              </a:rPr>
              <a:t>2  https://nusmv.fbk.eu/</a:t>
            </a:r>
            <a:endParaRPr lang="en-US" altLang="zh-CN" sz="1600">
              <a:solidFill>
                <a:srgbClr val="00B0F0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7270" y="3168650"/>
            <a:ext cx="5133975" cy="25908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rcRect b="5172"/>
          <a:stretch>
            <a:fillRect/>
          </a:stretch>
        </p:blipFill>
        <p:spPr>
          <a:xfrm>
            <a:off x="5984875" y="1318260"/>
            <a:ext cx="4972050" cy="1047750"/>
          </a:xfrm>
          <a:prstGeom prst="rect">
            <a:avLst/>
          </a:prstGeom>
        </p:spPr>
      </p:pic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0245" y="1318260"/>
            <a:ext cx="3434080" cy="48875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结论（</a:t>
            </a:r>
            <a:r>
              <a:rPr lang="zh-CN" altLang="en-US"/>
              <a:t>应用）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18160" y="1895475"/>
            <a:ext cx="5172075" cy="2819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905" y="1844675"/>
            <a:ext cx="5067300" cy="28860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实例：交通灯（</a:t>
            </a:r>
            <a:r>
              <a:rPr lang="en-US" altLang="zh-CN"/>
              <a:t>1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171565" y="1346200"/>
            <a:ext cx="5961380" cy="50463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NuSMV</a:t>
            </a:r>
            <a:r>
              <a:rPr lang="zh-CN" altLang="en-US" sz="1400"/>
              <a:t>识别的</a:t>
            </a:r>
            <a:r>
              <a:rPr lang="zh-CN" altLang="en-US" sz="1400" b="1"/>
              <a:t>交通灯系统模型</a:t>
            </a:r>
            <a:r>
              <a:rPr lang="zh-CN" altLang="en-US" sz="1400"/>
              <a:t>：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MODULE light(other_state)</a:t>
            </a:r>
            <a:endParaRPr lang="zh-CN" altLang="en-US" sz="1400"/>
          </a:p>
          <a:p>
            <a:r>
              <a:rPr lang="zh-CN" altLang="en-US" sz="1400"/>
              <a:t>VAR </a:t>
            </a:r>
            <a:endParaRPr lang="zh-CN" altLang="en-US" sz="1400"/>
          </a:p>
          <a:p>
            <a:r>
              <a:rPr lang="zh-CN" altLang="en-US" sz="1400"/>
              <a:t>	state:{red, yellow, green};</a:t>
            </a:r>
            <a:endParaRPr lang="zh-CN" altLang="en-US" sz="1400"/>
          </a:p>
          <a:p>
            <a:r>
              <a:rPr lang="zh-CN" altLang="en-US" sz="1400"/>
              <a:t>ASSIGN</a:t>
            </a:r>
            <a:endParaRPr lang="zh-CN" altLang="en-US" sz="1400"/>
          </a:p>
          <a:p>
            <a:r>
              <a:rPr lang="zh-CN" altLang="en-US" sz="1400"/>
              <a:t>	init(state):=red;</a:t>
            </a:r>
            <a:endParaRPr lang="zh-CN" altLang="en-US" sz="1400"/>
          </a:p>
          <a:p>
            <a:r>
              <a:rPr lang="zh-CN" altLang="en-US" sz="1400"/>
              <a:t>	next(state):= case</a:t>
            </a:r>
            <a:endParaRPr lang="zh-CN" altLang="en-US" sz="1400"/>
          </a:p>
          <a:p>
            <a:r>
              <a:rPr lang="zh-CN" altLang="en-US" sz="1400"/>
              <a:t>						</a:t>
            </a:r>
            <a:r>
              <a:rPr lang="en-US" altLang="zh-CN" sz="1400"/>
              <a:t>   		</a:t>
            </a:r>
            <a:r>
              <a:rPr lang="zh-CN" altLang="en-US" sz="1400"/>
              <a:t>state = red &amp; other_state = red: {red,yellow} ;</a:t>
            </a:r>
            <a:endParaRPr lang="zh-CN" altLang="en-US" sz="1400"/>
          </a:p>
          <a:p>
            <a:r>
              <a:rPr lang="zh-CN" altLang="en-US" sz="1400"/>
              <a:t>						</a:t>
            </a:r>
            <a:r>
              <a:rPr lang="en-US" altLang="zh-CN" sz="1400"/>
              <a:t>		</a:t>
            </a:r>
            <a:r>
              <a:rPr lang="zh-CN" altLang="en-US" sz="1400"/>
              <a:t>state = yellow : green;</a:t>
            </a:r>
            <a:endParaRPr lang="zh-CN" altLang="en-US" sz="1400"/>
          </a:p>
          <a:p>
            <a:r>
              <a:rPr lang="zh-CN" altLang="en-US" sz="1400"/>
              <a:t>						</a:t>
            </a:r>
            <a:r>
              <a:rPr lang="en-US" altLang="zh-CN" sz="1400"/>
              <a:t>		</a:t>
            </a:r>
            <a:r>
              <a:rPr lang="zh-CN" altLang="en-US" sz="1400"/>
              <a:t>state = green : {green,red};</a:t>
            </a:r>
            <a:endParaRPr lang="zh-CN" altLang="en-US" sz="1400"/>
          </a:p>
          <a:p>
            <a:r>
              <a:rPr lang="zh-CN" altLang="en-US" sz="1400"/>
              <a:t>						</a:t>
            </a:r>
            <a:r>
              <a:rPr lang="en-US" altLang="zh-CN" sz="1400"/>
              <a:t>		</a:t>
            </a:r>
            <a:r>
              <a:rPr lang="zh-CN" altLang="en-US" sz="1400"/>
              <a:t>TRUE : state;  </a:t>
            </a:r>
            <a:endParaRPr lang="zh-CN" altLang="en-US" sz="1400"/>
          </a:p>
          <a:p>
            <a:r>
              <a:rPr lang="zh-CN" altLang="en-US" sz="1400"/>
              <a:t>						esac;</a:t>
            </a:r>
            <a:endParaRPr lang="zh-CN" altLang="en-US" sz="1400"/>
          </a:p>
          <a:p>
            <a:r>
              <a:rPr lang="zh-CN" altLang="en-US" sz="1400"/>
              <a:t>	</a:t>
            </a:r>
            <a:endParaRPr lang="zh-CN" altLang="en-US" sz="1400"/>
          </a:p>
          <a:p>
            <a:r>
              <a:rPr lang="zh-CN" altLang="en-US" sz="1400"/>
              <a:t>MODULE main</a:t>
            </a:r>
            <a:endParaRPr lang="zh-CN" altLang="en-US" sz="1400"/>
          </a:p>
          <a:p>
            <a:r>
              <a:rPr lang="zh-CN" altLang="en-US" sz="1400"/>
              <a:t>VAR</a:t>
            </a:r>
            <a:endParaRPr lang="zh-CN" altLang="en-US" sz="1400"/>
          </a:p>
          <a:p>
            <a:r>
              <a:rPr lang="zh-CN" altLang="en-US" sz="1400"/>
              <a:t>	tl1: process light(tl2.state);</a:t>
            </a:r>
            <a:endParaRPr lang="zh-CN" altLang="en-US" sz="1400"/>
          </a:p>
          <a:p>
            <a:r>
              <a:rPr lang="zh-CN" altLang="en-US" sz="1400"/>
              <a:t>	tl2: process light(tl1.state);</a:t>
            </a:r>
            <a:endParaRPr lang="zh-CN" altLang="en-US" sz="1400"/>
          </a:p>
        </p:txBody>
      </p:sp>
      <p:pic>
        <p:nvPicPr>
          <p:cNvPr id="5" name="图片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0835" y="1225550"/>
            <a:ext cx="4504690" cy="2417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35" y="3992563"/>
            <a:ext cx="5267960" cy="1345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实例：交通灯（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）</a:t>
            </a:r>
            <a:br>
              <a:rPr lang="zh-CN" altLang="en-US">
                <a:sym typeface="+mn-ea"/>
              </a:rPr>
            </a:b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66495" y="1299845"/>
            <a:ext cx="9859010" cy="48875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245" y="1383030"/>
            <a:ext cx="219075" cy="31432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TIMING" val="|28.5|0.4|0.9|16.1|0.4|2.3"/>
</p:tagLst>
</file>

<file path=ppt/tags/tag2.xml><?xml version="1.0" encoding="utf-8"?>
<p:tagLst xmlns:p="http://schemas.openxmlformats.org/presentationml/2006/main">
  <p:tag name="TIMING" val="|55|8.1|32.3|36.5|12.3|8.3"/>
</p:tagLst>
</file>

<file path=ppt/tags/tag3.xml><?xml version="1.0" encoding="utf-8"?>
<p:tagLst xmlns:p="http://schemas.openxmlformats.org/presentationml/2006/main">
  <p:tag name="TIMING" val="|26.7|28.6|60.9|21.8|2"/>
</p:tagLst>
</file>

<file path=ppt/tags/tag4.xml><?xml version="1.0" encoding="utf-8"?>
<p:tagLst xmlns:p="http://schemas.openxmlformats.org/presentationml/2006/main">
  <p:tag name="TIMING" val="|12.3|1.9|9.9|2.7|2.8|1.9|0.6|0.7|8.2|1.4|0.5|0.6|3.1|0.7|5.2|1.6|0.4|8.6|1.6|0.6|8.4|0.7|1.3|6.6|2.8|0.5|7.6|2.2|2.1|7.5|5.2|8.7|8.8|0.5|20.9|1.5|0.7|8.6|1.5|0.4|6.6|1.9"/>
</p:tagLst>
</file>

<file path=ppt/tags/tag5.xml><?xml version="1.0" encoding="utf-8"?>
<p:tagLst xmlns:p="http://schemas.openxmlformats.org/presentationml/2006/main">
  <p:tag name="TIMING" val="|11.1|45.1|4.3|14.1|1.8|22.8|5.9"/>
</p:tagLst>
</file>

<file path=ppt/tags/tag6.xml><?xml version="1.0" encoding="utf-8"?>
<p:tagLst xmlns:p="http://schemas.openxmlformats.org/presentationml/2006/main">
  <p:tag name="TIMING" val="|13.6|34.4|3.4"/>
</p:tagLst>
</file>

<file path=ppt/tags/tag7.xml><?xml version="1.0" encoding="utf-8"?>
<p:tagLst xmlns:p="http://schemas.openxmlformats.org/presentationml/2006/main">
  <p:tag name="TIMING" val="|29.1|0.8|0.5"/>
</p:tagLst>
</file>

<file path=ppt/tags/tag8.xml><?xml version="1.0" encoding="utf-8"?>
<p:tagLst xmlns:p="http://schemas.openxmlformats.org/presentationml/2006/main">
  <p:tag name="TIMING" val="|3.2|0.7"/>
</p:tagLst>
</file>

<file path=ppt/tags/tag9.xml><?xml version="1.0" encoding="utf-8"?>
<p:tagLst xmlns:p="http://schemas.openxmlformats.org/presentationml/2006/main">
  <p:tag name="TIMING" val="|7.9|19.1|19.6|14.6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7418</Words>
  <Application>WPS 演示</Application>
  <PresentationFormat>宽屏</PresentationFormat>
  <Paragraphs>580</Paragraphs>
  <Slides>30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16</vt:i4>
      </vt:variant>
      <vt:variant>
        <vt:lpstr>幻灯片标题</vt:lpstr>
      </vt:variant>
      <vt:variant>
        <vt:i4>30</vt:i4>
      </vt:variant>
    </vt:vector>
  </HeadingPairs>
  <TitlesOfParts>
    <vt:vector size="58" baseType="lpstr">
      <vt:lpstr>Arial</vt:lpstr>
      <vt:lpstr>宋体</vt:lpstr>
      <vt:lpstr>Wingdings</vt:lpstr>
      <vt:lpstr>Times New Roman</vt:lpstr>
      <vt:lpstr>仿宋</vt:lpstr>
      <vt:lpstr>微软雅黑</vt:lpstr>
      <vt:lpstr>Arial Unicode MS</vt:lpstr>
      <vt:lpstr>等线</vt:lpstr>
      <vt:lpstr>Cambria Math</vt:lpstr>
      <vt:lpstr>Verdana</vt:lpstr>
      <vt:lpstr>黑体</vt:lpstr>
      <vt:lpstr>Office 主题​​</vt:lpstr>
      <vt:lpstr>Visio.Drawing.15</vt:lpstr>
      <vt:lpstr>Equation.DSMT4</vt:lpstr>
      <vt:lpstr>Equation.DSMT4</vt:lpstr>
      <vt:lpstr>Equation.DSMT4</vt:lpstr>
      <vt:lpstr>Equation.DSMT4</vt:lpstr>
      <vt:lpstr>Equation.DSMT4</vt:lpstr>
      <vt:lpstr>Visio.Drawing.15</vt:lpstr>
      <vt:lpstr>Visio.Drawing.15</vt:lpstr>
      <vt:lpstr>Visio.Drawing.15</vt:lpstr>
      <vt:lpstr>Visio.Drawing.15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基于遗忘的CTL规范的 极小子集计算</vt:lpstr>
      <vt:lpstr>动机</vt:lpstr>
      <vt:lpstr>PowerPoint 演示文稿</vt:lpstr>
      <vt:lpstr>更新（update）：背景</vt:lpstr>
      <vt:lpstr>定义（极小子集）</vt:lpstr>
      <vt:lpstr>算法</vt:lpstr>
      <vt:lpstr>结论（应用）</vt:lpstr>
      <vt:lpstr>实例：交通灯（1）</vt:lpstr>
      <vt:lpstr>实例：交通灯（2） </vt:lpstr>
      <vt:lpstr>实例：交通灯（2）</vt:lpstr>
      <vt:lpstr>实验结果</vt:lpstr>
      <vt:lpstr>目录</vt:lpstr>
      <vt:lpstr>研究背景及意义：系统的正确性极为重要</vt:lpstr>
      <vt:lpstr>研究背景及意义：形式化验证为系统的正确提供了有力依据</vt:lpstr>
      <vt:lpstr>研究背景及意义：知识表示与推理（KR）中的SNC和WSC</vt:lpstr>
      <vt:lpstr>国内外研究进展</vt:lpstr>
      <vt:lpstr>研究目标</vt:lpstr>
      <vt:lpstr>主要研究内容</vt:lpstr>
      <vt:lpstr>主要研究内容</vt:lpstr>
      <vt:lpstr>主要研究内容</vt:lpstr>
      <vt:lpstr>拟解决的关键科学问题</vt:lpstr>
      <vt:lpstr>研究方案与可行性分析：总体研究方案</vt:lpstr>
      <vt:lpstr>研究方案与可行性分析：关键技术路线</vt:lpstr>
      <vt:lpstr>研究方案与可行性分析：可行性分析</vt:lpstr>
      <vt:lpstr>研究方案与可行性分析：研究基础</vt:lpstr>
      <vt:lpstr>研究方案与可行性分析：研究基础</vt:lpstr>
      <vt:lpstr>论文的研究特色与创新之处</vt:lpstr>
      <vt:lpstr>研究计划及安排</vt:lpstr>
      <vt:lpstr>主要参考文献</vt:lpstr>
      <vt:lpstr>谢谢 请各位专家批评指正！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data: Privacy quantification, (de-) anonymization</dc:title>
  <dc:creator>丁 红发</dc:creator>
  <cp:lastModifiedBy>renya</cp:lastModifiedBy>
  <cp:revision>420</cp:revision>
  <dcterms:created xsi:type="dcterms:W3CDTF">2020-09-25T03:58:00Z</dcterms:created>
  <dcterms:modified xsi:type="dcterms:W3CDTF">2021-10-19T14:23:11Z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2052-11.1.0.10938</vt:lpwstr>
  </property>
  <property fmtid="{D5CDD505-2E9C-101B-9397-08002B2CF9AE}" pid="3" name="ICV">
    <vt:lpwstr>8C2CE14E67594C2AB32968F433FC31CE</vt:lpwstr>
  </property>
</Properties>
</file>